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7023100" cy="9309100"/>
  <p:embeddedFontLst>
    <p:embeddedFont>
      <p:font typeface="Helvetica Neue" panose="020B0604020202020204" charset="0"/>
      <p:regular r:id="rId14"/>
      <p:bold r:id="rId15"/>
      <p:italic r:id="rId16"/>
      <p:boldItalic r:id="rId17"/>
    </p:embeddedFont>
    <p:embeddedFont>
      <p:font typeface="Open Sans" panose="020B0606030504020204" pitchFamily="34" charset="0"/>
      <p:regular r:id="rId18"/>
      <p:bold r:id="rId19"/>
      <p:italic r:id="rId20"/>
      <p:boldItalic r:id="rId21"/>
    </p:embeddedFont>
    <p:embeddedFont>
      <p:font typeface="Roboto" panose="020000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666">
          <p15:clr>
            <a:srgbClr val="9AA0A6"/>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jvzueixVyF4XG8YI3ocnAUa/Ay7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BEBE02-1C67-44D0-B52E-B68AE15D5FA9}">
  <a:tblStyle styleId="{6EBEBE02-1C67-44D0-B52E-B68AE15D5FA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300" y="96"/>
      </p:cViewPr>
      <p:guideLst>
        <p:guide orient="horz" pos="1620"/>
        <p:guide pos="2880"/>
        <p:guide orient="horz" pos="66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
        <p:nvSpPr>
          <p:cNvPr id="58" name="Google Shape;58;p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34: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
        <p:nvSpPr>
          <p:cNvPr id="202" name="Google Shape;202;p3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56: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
        <p:nvSpPr>
          <p:cNvPr id="216" name="Google Shape;216;p5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4a600996b7_0_95:notes"/>
          <p:cNvSpPr txBox="1">
            <a:spLocks noGrp="1"/>
          </p:cNvSpPr>
          <p:nvPr>
            <p:ph type="body" idx="1"/>
          </p:nvPr>
        </p:nvSpPr>
        <p:spPr>
          <a:xfrm>
            <a:off x="702310" y="4421822"/>
            <a:ext cx="5618400" cy="4189200"/>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65" name="Google Shape;65;g34a600996b7_0_95:notes"/>
          <p:cNvSpPr>
            <a:spLocks noGrp="1" noRot="1" noChangeAspect="1"/>
          </p:cNvSpPr>
          <p:nvPr>
            <p:ph type="sldImg" idx="2"/>
          </p:nvPr>
        </p:nvSpPr>
        <p:spPr>
          <a:xfrm>
            <a:off x="390479" y="698183"/>
            <a:ext cx="6242700" cy="3490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4a600996b7_0_243:notes"/>
          <p:cNvSpPr txBox="1">
            <a:spLocks noGrp="1"/>
          </p:cNvSpPr>
          <p:nvPr>
            <p:ph type="body" idx="1"/>
          </p:nvPr>
        </p:nvSpPr>
        <p:spPr>
          <a:xfrm>
            <a:off x="702310" y="4421823"/>
            <a:ext cx="5618400" cy="4189200"/>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72" name="Google Shape;72;g34a600996b7_0_243:notes"/>
          <p:cNvSpPr>
            <a:spLocks noGrp="1" noRot="1" noChangeAspect="1"/>
          </p:cNvSpPr>
          <p:nvPr>
            <p:ph type="sldImg" idx="2"/>
          </p:nvPr>
        </p:nvSpPr>
        <p:spPr>
          <a:xfrm>
            <a:off x="407988" y="698500"/>
            <a:ext cx="6207000" cy="3490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4a600996b7_0_133:notes"/>
          <p:cNvSpPr>
            <a:spLocks noGrp="1" noRot="1" noChangeAspect="1"/>
          </p:cNvSpPr>
          <p:nvPr>
            <p:ph type="sldImg" idx="2"/>
          </p:nvPr>
        </p:nvSpPr>
        <p:spPr>
          <a:xfrm>
            <a:off x="390479" y="698183"/>
            <a:ext cx="62427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4a600996b7_0_133:notes"/>
          <p:cNvSpPr txBox="1">
            <a:spLocks noGrp="1"/>
          </p:cNvSpPr>
          <p:nvPr>
            <p:ph type="body" idx="1"/>
          </p:nvPr>
        </p:nvSpPr>
        <p:spPr>
          <a:xfrm>
            <a:off x="702310" y="4421822"/>
            <a:ext cx="5618400" cy="4189200"/>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4ac4d38f9d_0_113:notes"/>
          <p:cNvSpPr>
            <a:spLocks noGrp="1" noRot="1" noChangeAspect="1"/>
          </p:cNvSpPr>
          <p:nvPr>
            <p:ph type="sldImg" idx="2"/>
          </p:nvPr>
        </p:nvSpPr>
        <p:spPr>
          <a:xfrm>
            <a:off x="390479" y="698183"/>
            <a:ext cx="62427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4ac4d38f9d_0_113:notes"/>
          <p:cNvSpPr txBox="1">
            <a:spLocks noGrp="1"/>
          </p:cNvSpPr>
          <p:nvPr>
            <p:ph type="body" idx="1"/>
          </p:nvPr>
        </p:nvSpPr>
        <p:spPr>
          <a:xfrm>
            <a:off x="702310" y="4421822"/>
            <a:ext cx="5618400" cy="4189200"/>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4a600996b7_0_303:notes"/>
          <p:cNvSpPr txBox="1">
            <a:spLocks noGrp="1"/>
          </p:cNvSpPr>
          <p:nvPr>
            <p:ph type="body" idx="1"/>
          </p:nvPr>
        </p:nvSpPr>
        <p:spPr>
          <a:xfrm>
            <a:off x="702310" y="4421822"/>
            <a:ext cx="5618400" cy="4189200"/>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136" name="Google Shape;136;g34a600996b7_0_303:notes"/>
          <p:cNvSpPr>
            <a:spLocks noGrp="1" noRot="1" noChangeAspect="1"/>
          </p:cNvSpPr>
          <p:nvPr>
            <p:ph type="sldImg" idx="2"/>
          </p:nvPr>
        </p:nvSpPr>
        <p:spPr>
          <a:xfrm>
            <a:off x="390479" y="698183"/>
            <a:ext cx="6242700" cy="3490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4a600996b7_0_858:notes"/>
          <p:cNvSpPr>
            <a:spLocks noGrp="1" noRot="1" noChangeAspect="1"/>
          </p:cNvSpPr>
          <p:nvPr>
            <p:ph type="sldImg" idx="2"/>
          </p:nvPr>
        </p:nvSpPr>
        <p:spPr>
          <a:xfrm>
            <a:off x="407988" y="698500"/>
            <a:ext cx="62070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4a600996b7_0_858:notes"/>
          <p:cNvSpPr txBox="1">
            <a:spLocks noGrp="1"/>
          </p:cNvSpPr>
          <p:nvPr>
            <p:ph type="body" idx="1"/>
          </p:nvPr>
        </p:nvSpPr>
        <p:spPr>
          <a:xfrm>
            <a:off x="702310" y="4421823"/>
            <a:ext cx="5618400" cy="4189200"/>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4a600996b7_0_0:notes"/>
          <p:cNvSpPr>
            <a:spLocks noGrp="1" noRot="1" noChangeAspect="1"/>
          </p:cNvSpPr>
          <p:nvPr>
            <p:ph type="sldImg" idx="2"/>
          </p:nvPr>
        </p:nvSpPr>
        <p:spPr>
          <a:xfrm>
            <a:off x="390479" y="698183"/>
            <a:ext cx="62427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4a600996b7_0_0:notes"/>
          <p:cNvSpPr txBox="1">
            <a:spLocks noGrp="1"/>
          </p:cNvSpPr>
          <p:nvPr>
            <p:ph type="body" idx="1"/>
          </p:nvPr>
        </p:nvSpPr>
        <p:spPr>
          <a:xfrm>
            <a:off x="702310" y="4421822"/>
            <a:ext cx="5618400" cy="4189200"/>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3c70580d07_0_136:notes"/>
          <p:cNvSpPr>
            <a:spLocks noGrp="1" noRot="1" noChangeAspect="1"/>
          </p:cNvSpPr>
          <p:nvPr>
            <p:ph type="sldImg" idx="2"/>
          </p:nvPr>
        </p:nvSpPr>
        <p:spPr>
          <a:xfrm>
            <a:off x="407988" y="698500"/>
            <a:ext cx="6207000" cy="3490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33c70580d07_0_136:notes"/>
          <p:cNvSpPr txBox="1">
            <a:spLocks noGrp="1"/>
          </p:cNvSpPr>
          <p:nvPr>
            <p:ph type="body" idx="1"/>
          </p:nvPr>
        </p:nvSpPr>
        <p:spPr>
          <a:xfrm>
            <a:off x="702310" y="4421823"/>
            <a:ext cx="5618400" cy="4189200"/>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mailto:essential-ed-l@mtu.edu" TargetMode="External"/><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1"/>
        <p:cNvGrpSpPr/>
        <p:nvPr/>
      </p:nvGrpSpPr>
      <p:grpSpPr>
        <a:xfrm>
          <a:off x="0" y="0"/>
          <a:ext cx="0" cy="0"/>
          <a:chOff x="0" y="0"/>
          <a:chExt cx="0" cy="0"/>
        </a:xfrm>
      </p:grpSpPr>
      <p:pic>
        <p:nvPicPr>
          <p:cNvPr id="12" name="Google Shape;12;p13"/>
          <p:cNvPicPr preferRelativeResize="0"/>
          <p:nvPr/>
        </p:nvPicPr>
        <p:blipFill rotWithShape="1">
          <a:blip r:embed="rId2">
            <a:alphaModFix/>
          </a:blip>
          <a:srcRect/>
          <a:stretch/>
        </p:blipFill>
        <p:spPr>
          <a:xfrm>
            <a:off x="0" y="0"/>
            <a:ext cx="9144003" cy="5143499"/>
          </a:xfrm>
          <a:prstGeom prst="rect">
            <a:avLst/>
          </a:prstGeom>
          <a:noFill/>
          <a:ln>
            <a:noFill/>
          </a:ln>
        </p:spPr>
      </p:pic>
      <p:pic>
        <p:nvPicPr>
          <p:cNvPr id="13" name="Google Shape;13;p13"/>
          <p:cNvPicPr preferRelativeResize="0"/>
          <p:nvPr/>
        </p:nvPicPr>
        <p:blipFill rotWithShape="1">
          <a:blip r:embed="rId3">
            <a:alphaModFix/>
          </a:blip>
          <a:srcRect r="8113" b="6489"/>
          <a:stretch/>
        </p:blipFill>
        <p:spPr>
          <a:xfrm>
            <a:off x="4902200" y="446225"/>
            <a:ext cx="4241802" cy="4697277"/>
          </a:xfrm>
          <a:prstGeom prst="rect">
            <a:avLst/>
          </a:prstGeom>
          <a:noFill/>
          <a:ln>
            <a:noFill/>
          </a:ln>
        </p:spPr>
      </p:pic>
      <p:pic>
        <p:nvPicPr>
          <p:cNvPr id="14" name="Google Shape;14;p13"/>
          <p:cNvPicPr preferRelativeResize="0"/>
          <p:nvPr/>
        </p:nvPicPr>
        <p:blipFill rotWithShape="1">
          <a:blip r:embed="rId4">
            <a:alphaModFix/>
          </a:blip>
          <a:srcRect r="5580" b="3090"/>
          <a:stretch/>
        </p:blipFill>
        <p:spPr>
          <a:xfrm>
            <a:off x="4870125" y="370025"/>
            <a:ext cx="4273876" cy="4773473"/>
          </a:xfrm>
          <a:prstGeom prst="rect">
            <a:avLst/>
          </a:prstGeom>
          <a:noFill/>
          <a:ln>
            <a:noFill/>
          </a:ln>
        </p:spPr>
      </p:pic>
      <p:pic>
        <p:nvPicPr>
          <p:cNvPr id="15" name="Google Shape;15;p13"/>
          <p:cNvPicPr preferRelativeResize="0"/>
          <p:nvPr/>
        </p:nvPicPr>
        <p:blipFill rotWithShape="1">
          <a:blip r:embed="rId5">
            <a:alphaModFix/>
          </a:blip>
          <a:srcRect/>
          <a:stretch/>
        </p:blipFill>
        <p:spPr>
          <a:xfrm>
            <a:off x="867250" y="570500"/>
            <a:ext cx="1673150" cy="554575"/>
          </a:xfrm>
          <a:prstGeom prst="rect">
            <a:avLst/>
          </a:prstGeom>
          <a:noFill/>
          <a:ln>
            <a:noFill/>
          </a:ln>
        </p:spPr>
      </p:pic>
      <p:sp>
        <p:nvSpPr>
          <p:cNvPr id="16" name="Google Shape;16;p13"/>
          <p:cNvSpPr/>
          <p:nvPr/>
        </p:nvSpPr>
        <p:spPr>
          <a:xfrm rot="5400000">
            <a:off x="1384200" y="2893775"/>
            <a:ext cx="75300" cy="1109400"/>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3"/>
          <p:cNvSpPr txBox="1">
            <a:spLocks noGrp="1"/>
          </p:cNvSpPr>
          <p:nvPr>
            <p:ph type="subTitle" idx="1"/>
          </p:nvPr>
        </p:nvSpPr>
        <p:spPr>
          <a:xfrm>
            <a:off x="770400" y="2847285"/>
            <a:ext cx="4131796" cy="396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15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 name="Google Shape;18;p13"/>
          <p:cNvSpPr txBox="1">
            <a:spLocks noGrp="1"/>
          </p:cNvSpPr>
          <p:nvPr>
            <p:ph type="ctrTitle"/>
          </p:nvPr>
        </p:nvSpPr>
        <p:spPr>
          <a:xfrm>
            <a:off x="719073" y="1649972"/>
            <a:ext cx="4183126" cy="12930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5200"/>
              <a:buNone/>
              <a:defRPr sz="4000" b="1"/>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9" name="Google Shape;19;p13"/>
          <p:cNvSpPr txBox="1">
            <a:spLocks noGrp="1"/>
          </p:cNvSpPr>
          <p:nvPr>
            <p:ph type="body" idx="2"/>
          </p:nvPr>
        </p:nvSpPr>
        <p:spPr>
          <a:xfrm>
            <a:off x="770400" y="3918251"/>
            <a:ext cx="4131797" cy="45041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500"/>
              <a:buNone/>
              <a:defRPr sz="15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o"/>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57"/>
          <p:cNvSpPr txBox="1">
            <a:spLocks noGrp="1"/>
          </p:cNvSpPr>
          <p:nvPr>
            <p:ph type="title"/>
          </p:nvPr>
        </p:nvSpPr>
        <p:spPr>
          <a:xfrm>
            <a:off x="185900" y="179816"/>
            <a:ext cx="8763750" cy="51788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7"/>
          <p:cNvSpPr txBox="1">
            <a:spLocks noGrp="1"/>
          </p:cNvSpPr>
          <p:nvPr>
            <p:ph type="body" idx="1"/>
          </p:nvPr>
        </p:nvSpPr>
        <p:spPr>
          <a:xfrm>
            <a:off x="185900" y="774505"/>
            <a:ext cx="8763750" cy="179767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00"/>
              <a:buNone/>
              <a:defRPr/>
            </a:lvl1pPr>
            <a:lvl2pPr marL="914400" lvl="1" indent="-317500" algn="l">
              <a:lnSpc>
                <a:spcPct val="100000"/>
              </a:lnSpc>
              <a:spcBef>
                <a:spcPts val="1000"/>
              </a:spcBef>
              <a:spcAft>
                <a:spcPts val="0"/>
              </a:spcAft>
              <a:buSzPts val="1400"/>
              <a:buChar char="●"/>
              <a:defRPr/>
            </a:lvl2pPr>
            <a:lvl3pPr marL="1371600" lvl="2" indent="-317500" algn="l">
              <a:lnSpc>
                <a:spcPct val="100000"/>
              </a:lnSpc>
              <a:spcBef>
                <a:spcPts val="1000"/>
              </a:spcBef>
              <a:spcAft>
                <a:spcPts val="0"/>
              </a:spcAft>
              <a:buSzPts val="1400"/>
              <a:buChar char="o"/>
              <a:defRPr/>
            </a:lvl3pPr>
            <a:lvl4pPr marL="1828800" lvl="3" indent="-317500" algn="l">
              <a:lnSpc>
                <a:spcPct val="100000"/>
              </a:lnSpc>
              <a:spcBef>
                <a:spcPts val="1000"/>
              </a:spcBef>
              <a:spcAft>
                <a:spcPts val="0"/>
              </a:spcAft>
              <a:buSzPts val="1400"/>
              <a:buChar char="▪"/>
              <a:defRPr/>
            </a:lvl4pPr>
            <a:lvl5pPr marL="2286000" lvl="4" indent="-317500" algn="l">
              <a:lnSpc>
                <a:spcPct val="100000"/>
              </a:lnSpc>
              <a:spcBef>
                <a:spcPts val="1000"/>
              </a:spcBef>
              <a:spcAft>
                <a:spcPts val="0"/>
              </a:spcAft>
              <a:buSzPts val="14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3" name="Google Shape;23;p5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4" name="Google Shape;24;p5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 name="Google Shape;25;p5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15"/>
          <p:cNvSpPr txBox="1">
            <a:spLocks noGrp="1"/>
          </p:cNvSpPr>
          <p:nvPr>
            <p:ph type="title"/>
          </p:nvPr>
        </p:nvSpPr>
        <p:spPr>
          <a:xfrm>
            <a:off x="185899" y="174500"/>
            <a:ext cx="8520601" cy="52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15"/>
          <p:cNvSpPr txBox="1">
            <a:spLocks noGrp="1"/>
          </p:cNvSpPr>
          <p:nvPr>
            <p:ph type="body" idx="1"/>
          </p:nvPr>
        </p:nvSpPr>
        <p:spPr>
          <a:xfrm>
            <a:off x="282750" y="900953"/>
            <a:ext cx="8423750" cy="346832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9"/>
        <p:cNvGrpSpPr/>
        <p:nvPr/>
      </p:nvGrpSpPr>
      <p:grpSpPr>
        <a:xfrm>
          <a:off x="0" y="0"/>
          <a:ext cx="0" cy="0"/>
          <a:chOff x="0" y="0"/>
          <a:chExt cx="0" cy="0"/>
        </a:xfrm>
      </p:grpSpPr>
      <p:sp>
        <p:nvSpPr>
          <p:cNvPr id="30" name="Google Shape;30;p14"/>
          <p:cNvSpPr/>
          <p:nvPr/>
        </p:nvSpPr>
        <p:spPr>
          <a:xfrm>
            <a:off x="0" y="-1"/>
            <a:ext cx="59613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 name="Google Shape;31;p14"/>
          <p:cNvPicPr preferRelativeResize="0"/>
          <p:nvPr/>
        </p:nvPicPr>
        <p:blipFill rotWithShape="1">
          <a:blip r:embed="rId2">
            <a:alphaModFix/>
          </a:blip>
          <a:srcRect/>
          <a:stretch/>
        </p:blipFill>
        <p:spPr>
          <a:xfrm>
            <a:off x="5961300" y="0"/>
            <a:ext cx="3182700" cy="5143499"/>
          </a:xfrm>
          <a:prstGeom prst="rect">
            <a:avLst/>
          </a:prstGeom>
          <a:noFill/>
          <a:ln>
            <a:noFill/>
          </a:ln>
        </p:spPr>
      </p:pic>
      <p:pic>
        <p:nvPicPr>
          <p:cNvPr id="32" name="Google Shape;32;p14"/>
          <p:cNvPicPr preferRelativeResize="0"/>
          <p:nvPr/>
        </p:nvPicPr>
        <p:blipFill rotWithShape="1">
          <a:blip r:embed="rId3">
            <a:alphaModFix/>
          </a:blip>
          <a:srcRect l="-32317" t="-52269" r="52105" b="45964"/>
          <a:stretch/>
        </p:blipFill>
        <p:spPr>
          <a:xfrm>
            <a:off x="5728699" y="217625"/>
            <a:ext cx="3415298" cy="4925875"/>
          </a:xfrm>
          <a:prstGeom prst="rect">
            <a:avLst/>
          </a:prstGeom>
          <a:noFill/>
          <a:ln>
            <a:noFill/>
          </a:ln>
        </p:spPr>
      </p:pic>
      <p:sp>
        <p:nvSpPr>
          <p:cNvPr id="33" name="Google Shape;33;p14"/>
          <p:cNvSpPr txBox="1">
            <a:spLocks noGrp="1"/>
          </p:cNvSpPr>
          <p:nvPr>
            <p:ph type="title"/>
          </p:nvPr>
        </p:nvSpPr>
        <p:spPr>
          <a:xfrm>
            <a:off x="586501" y="1799236"/>
            <a:ext cx="4099799" cy="1354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sz="3800">
                <a:solidFill>
                  <a:srgbClr val="FFCD00"/>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16"/>
          <p:cNvSpPr txBox="1">
            <a:spLocks noGrp="1"/>
          </p:cNvSpPr>
          <p:nvPr>
            <p:ph type="title"/>
          </p:nvPr>
        </p:nvSpPr>
        <p:spPr>
          <a:xfrm>
            <a:off x="185900" y="174500"/>
            <a:ext cx="8520600" cy="52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 name="Google Shape;36;p16"/>
          <p:cNvSpPr txBox="1">
            <a:spLocks noGrp="1"/>
          </p:cNvSpPr>
          <p:nvPr>
            <p:ph type="body" idx="1"/>
          </p:nvPr>
        </p:nvSpPr>
        <p:spPr>
          <a:xfrm>
            <a:off x="282750" y="900953"/>
            <a:ext cx="3999900" cy="3667921"/>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1400"/>
            </a:lvl1pPr>
            <a:lvl2pPr marL="914400" lvl="1" indent="-304800" algn="l">
              <a:lnSpc>
                <a:spcPct val="100000"/>
              </a:lnSpc>
              <a:spcBef>
                <a:spcPts val="1600"/>
              </a:spcBef>
              <a:spcAft>
                <a:spcPts val="0"/>
              </a:spcAft>
              <a:buSzPts val="1200"/>
              <a:buChar char="○"/>
              <a:defRPr sz="1200"/>
            </a:lvl2pPr>
            <a:lvl3pPr marL="1371600" lvl="2" indent="-304800" algn="l">
              <a:lnSpc>
                <a:spcPct val="100000"/>
              </a:lnSpc>
              <a:spcBef>
                <a:spcPts val="1600"/>
              </a:spcBef>
              <a:spcAft>
                <a:spcPts val="0"/>
              </a:spcAft>
              <a:buSzPts val="1200"/>
              <a:buChar char="■"/>
              <a:defRPr sz="1200"/>
            </a:lvl3pPr>
            <a:lvl4pPr marL="1828800" lvl="3" indent="-304800" algn="l">
              <a:lnSpc>
                <a:spcPct val="100000"/>
              </a:lnSpc>
              <a:spcBef>
                <a:spcPts val="1600"/>
              </a:spcBef>
              <a:spcAft>
                <a:spcPts val="0"/>
              </a:spcAft>
              <a:buSzPts val="1200"/>
              <a:buChar char="●"/>
              <a:defRPr sz="1200"/>
            </a:lvl4pPr>
            <a:lvl5pPr marL="2286000" lvl="4" indent="-304800" algn="l">
              <a:lnSpc>
                <a:spcPct val="100000"/>
              </a:lnSpc>
              <a:spcBef>
                <a:spcPts val="1600"/>
              </a:spcBef>
              <a:spcAft>
                <a:spcPts val="0"/>
              </a:spcAft>
              <a:buSzPts val="1200"/>
              <a:buChar char="○"/>
              <a:defRPr sz="1200"/>
            </a:lvl5pPr>
            <a:lvl6pPr marL="2743200" lvl="5" indent="-304800" algn="l">
              <a:lnSpc>
                <a:spcPct val="100000"/>
              </a:lnSpc>
              <a:spcBef>
                <a:spcPts val="1600"/>
              </a:spcBef>
              <a:spcAft>
                <a:spcPts val="0"/>
              </a:spcAft>
              <a:buSzPts val="1200"/>
              <a:buChar char="■"/>
              <a:defRPr sz="1200"/>
            </a:lvl6pPr>
            <a:lvl7pPr marL="3200400" lvl="6" indent="-304800" algn="l">
              <a:lnSpc>
                <a:spcPct val="100000"/>
              </a:lnSpc>
              <a:spcBef>
                <a:spcPts val="1600"/>
              </a:spcBef>
              <a:spcAft>
                <a:spcPts val="0"/>
              </a:spcAft>
              <a:buSzPts val="1200"/>
              <a:buChar char="●"/>
              <a:defRPr sz="1200"/>
            </a:lvl7pPr>
            <a:lvl8pPr marL="3657600" lvl="7" indent="-304800" algn="l">
              <a:lnSpc>
                <a:spcPct val="100000"/>
              </a:lnSpc>
              <a:spcBef>
                <a:spcPts val="1600"/>
              </a:spcBef>
              <a:spcAft>
                <a:spcPts val="0"/>
              </a:spcAft>
              <a:buSzPts val="1200"/>
              <a:buChar char="○"/>
              <a:defRPr sz="1200"/>
            </a:lvl8pPr>
            <a:lvl9pPr marL="4114800" lvl="8" indent="-304800" algn="l">
              <a:lnSpc>
                <a:spcPct val="100000"/>
              </a:lnSpc>
              <a:spcBef>
                <a:spcPts val="1600"/>
              </a:spcBef>
              <a:spcAft>
                <a:spcPts val="1600"/>
              </a:spcAft>
              <a:buSzPts val="1200"/>
              <a:buChar char="■"/>
              <a:defRPr sz="1200"/>
            </a:lvl9pPr>
          </a:lstStyle>
          <a:p>
            <a:endParaRPr/>
          </a:p>
        </p:txBody>
      </p:sp>
      <p:sp>
        <p:nvSpPr>
          <p:cNvPr id="37" name="Google Shape;37;p16"/>
          <p:cNvSpPr txBox="1">
            <a:spLocks noGrp="1"/>
          </p:cNvSpPr>
          <p:nvPr>
            <p:ph type="body" idx="2"/>
          </p:nvPr>
        </p:nvSpPr>
        <p:spPr>
          <a:xfrm>
            <a:off x="4572000" y="900952"/>
            <a:ext cx="3999900" cy="3667921"/>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1400"/>
            </a:lvl1pPr>
            <a:lvl2pPr marL="914400" lvl="1" indent="-304800" algn="l">
              <a:lnSpc>
                <a:spcPct val="100000"/>
              </a:lnSpc>
              <a:spcBef>
                <a:spcPts val="1600"/>
              </a:spcBef>
              <a:spcAft>
                <a:spcPts val="0"/>
              </a:spcAft>
              <a:buSzPts val="1200"/>
              <a:buChar char="○"/>
              <a:defRPr sz="1200"/>
            </a:lvl2pPr>
            <a:lvl3pPr marL="1371600" lvl="2" indent="-304800" algn="l">
              <a:lnSpc>
                <a:spcPct val="100000"/>
              </a:lnSpc>
              <a:spcBef>
                <a:spcPts val="1600"/>
              </a:spcBef>
              <a:spcAft>
                <a:spcPts val="0"/>
              </a:spcAft>
              <a:buSzPts val="1200"/>
              <a:buChar char="■"/>
              <a:defRPr sz="1200"/>
            </a:lvl3pPr>
            <a:lvl4pPr marL="1828800" lvl="3" indent="-304800" algn="l">
              <a:lnSpc>
                <a:spcPct val="100000"/>
              </a:lnSpc>
              <a:spcBef>
                <a:spcPts val="1600"/>
              </a:spcBef>
              <a:spcAft>
                <a:spcPts val="0"/>
              </a:spcAft>
              <a:buSzPts val="1200"/>
              <a:buChar char="●"/>
              <a:defRPr sz="1200"/>
            </a:lvl4pPr>
            <a:lvl5pPr marL="2286000" lvl="4" indent="-304800" algn="l">
              <a:lnSpc>
                <a:spcPct val="100000"/>
              </a:lnSpc>
              <a:spcBef>
                <a:spcPts val="1600"/>
              </a:spcBef>
              <a:spcAft>
                <a:spcPts val="0"/>
              </a:spcAft>
              <a:buSzPts val="1200"/>
              <a:buChar char="○"/>
              <a:defRPr sz="1200"/>
            </a:lvl5pPr>
            <a:lvl6pPr marL="2743200" lvl="5" indent="-304800" algn="l">
              <a:lnSpc>
                <a:spcPct val="100000"/>
              </a:lnSpc>
              <a:spcBef>
                <a:spcPts val="1600"/>
              </a:spcBef>
              <a:spcAft>
                <a:spcPts val="0"/>
              </a:spcAft>
              <a:buSzPts val="1200"/>
              <a:buChar char="■"/>
              <a:defRPr sz="1200"/>
            </a:lvl6pPr>
            <a:lvl7pPr marL="3200400" lvl="6" indent="-304800" algn="l">
              <a:lnSpc>
                <a:spcPct val="100000"/>
              </a:lnSpc>
              <a:spcBef>
                <a:spcPts val="1600"/>
              </a:spcBef>
              <a:spcAft>
                <a:spcPts val="0"/>
              </a:spcAft>
              <a:buSzPts val="1200"/>
              <a:buChar char="●"/>
              <a:defRPr sz="1200"/>
            </a:lvl7pPr>
            <a:lvl8pPr marL="3657600" lvl="7" indent="-304800" algn="l">
              <a:lnSpc>
                <a:spcPct val="100000"/>
              </a:lnSpc>
              <a:spcBef>
                <a:spcPts val="1600"/>
              </a:spcBef>
              <a:spcAft>
                <a:spcPts val="0"/>
              </a:spcAft>
              <a:buSzPts val="1200"/>
              <a:buChar char="○"/>
              <a:defRPr sz="1200"/>
            </a:lvl8pPr>
            <a:lvl9pPr marL="4114800" lvl="8" indent="-304800" algn="l">
              <a:lnSpc>
                <a:spcPct val="100000"/>
              </a:lnSpc>
              <a:spcBef>
                <a:spcPts val="1600"/>
              </a:spcBef>
              <a:spcAft>
                <a:spcPts val="1600"/>
              </a:spcAft>
              <a:buSzPts val="1200"/>
              <a:buChar char="■"/>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NTACT">
  <p:cSld name="CONTACT">
    <p:spTree>
      <p:nvGrpSpPr>
        <p:cNvPr id="1" name="Shape 38"/>
        <p:cNvGrpSpPr/>
        <p:nvPr/>
      </p:nvGrpSpPr>
      <p:grpSpPr>
        <a:xfrm>
          <a:off x="0" y="0"/>
          <a:ext cx="0" cy="0"/>
          <a:chOff x="0" y="0"/>
          <a:chExt cx="0" cy="0"/>
        </a:xfrm>
      </p:grpSpPr>
      <p:pic>
        <p:nvPicPr>
          <p:cNvPr id="39" name="Google Shape;39;p23"/>
          <p:cNvPicPr preferRelativeResize="0"/>
          <p:nvPr/>
        </p:nvPicPr>
        <p:blipFill rotWithShape="1">
          <a:blip r:embed="rId2">
            <a:alphaModFix/>
          </a:blip>
          <a:srcRect/>
          <a:stretch/>
        </p:blipFill>
        <p:spPr>
          <a:xfrm>
            <a:off x="0" y="0"/>
            <a:ext cx="9144003" cy="5143499"/>
          </a:xfrm>
          <a:prstGeom prst="rect">
            <a:avLst/>
          </a:prstGeom>
          <a:noFill/>
          <a:ln>
            <a:noFill/>
          </a:ln>
        </p:spPr>
      </p:pic>
      <p:sp>
        <p:nvSpPr>
          <p:cNvPr id="40" name="Google Shape;40;p23"/>
          <p:cNvSpPr/>
          <p:nvPr/>
        </p:nvSpPr>
        <p:spPr>
          <a:xfrm>
            <a:off x="567675" y="0"/>
            <a:ext cx="1957800" cy="1899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23"/>
          <p:cNvSpPr txBox="1"/>
          <p:nvPr/>
        </p:nvSpPr>
        <p:spPr>
          <a:xfrm>
            <a:off x="544850" y="2381900"/>
            <a:ext cx="4465200" cy="95969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2200" b="1" i="0" u="none" strike="noStrike" cap="none">
                <a:solidFill>
                  <a:schemeClr val="dk1"/>
                </a:solidFill>
                <a:latin typeface="Open Sans"/>
                <a:ea typeface="Open Sans"/>
                <a:cs typeface="Open Sans"/>
                <a:sym typeface="Open Sans"/>
              </a:rPr>
              <a:t>For more information: </a:t>
            </a:r>
            <a:r>
              <a:rPr lang="en" sz="2200" b="1" i="0" u="sng" strike="noStrike" cap="none">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essential-ed-l@mtu.edu</a:t>
            </a:r>
            <a:endParaRPr sz="2200" b="1" i="0" u="none" strike="noStrike" cap="none">
              <a:solidFill>
                <a:schemeClr val="dk1"/>
              </a:solidFill>
              <a:latin typeface="Open Sans"/>
              <a:ea typeface="Open Sans"/>
              <a:cs typeface="Open Sans"/>
              <a:sym typeface="Open Sans"/>
            </a:endParaRPr>
          </a:p>
        </p:txBody>
      </p:sp>
      <p:pic>
        <p:nvPicPr>
          <p:cNvPr id="42" name="Google Shape;42;p23"/>
          <p:cNvPicPr preferRelativeResize="0"/>
          <p:nvPr/>
        </p:nvPicPr>
        <p:blipFill rotWithShape="1">
          <a:blip r:embed="rId4">
            <a:alphaModFix/>
          </a:blip>
          <a:srcRect/>
          <a:stretch/>
        </p:blipFill>
        <p:spPr>
          <a:xfrm>
            <a:off x="810626" y="792925"/>
            <a:ext cx="1471901" cy="849725"/>
          </a:xfrm>
          <a:prstGeom prst="rect">
            <a:avLst/>
          </a:prstGeom>
          <a:noFill/>
          <a:ln>
            <a:noFill/>
          </a:ln>
        </p:spPr>
      </p:pic>
      <p:pic>
        <p:nvPicPr>
          <p:cNvPr id="43" name="Google Shape;43;p23"/>
          <p:cNvPicPr preferRelativeResize="0"/>
          <p:nvPr/>
        </p:nvPicPr>
        <p:blipFill rotWithShape="1">
          <a:blip r:embed="rId5">
            <a:alphaModFix/>
          </a:blip>
          <a:srcRect r="8113" b="6489"/>
          <a:stretch/>
        </p:blipFill>
        <p:spPr>
          <a:xfrm>
            <a:off x="4902200" y="446225"/>
            <a:ext cx="4241802" cy="4697277"/>
          </a:xfrm>
          <a:prstGeom prst="rect">
            <a:avLst/>
          </a:prstGeom>
          <a:noFill/>
          <a:ln>
            <a:noFill/>
          </a:ln>
        </p:spPr>
      </p:pic>
      <p:pic>
        <p:nvPicPr>
          <p:cNvPr id="44" name="Google Shape;44;p23"/>
          <p:cNvPicPr preferRelativeResize="0"/>
          <p:nvPr/>
        </p:nvPicPr>
        <p:blipFill rotWithShape="1">
          <a:blip r:embed="rId6">
            <a:alphaModFix/>
          </a:blip>
          <a:srcRect r="5580" b="3090"/>
          <a:stretch/>
        </p:blipFill>
        <p:spPr>
          <a:xfrm>
            <a:off x="4818475" y="370025"/>
            <a:ext cx="4273876" cy="4773473"/>
          </a:xfrm>
          <a:prstGeom prst="rect">
            <a:avLst/>
          </a:prstGeom>
          <a:noFill/>
          <a:ln>
            <a:noFill/>
          </a:ln>
        </p:spPr>
      </p:pic>
      <p:sp>
        <p:nvSpPr>
          <p:cNvPr id="45" name="Google Shape;45;p23"/>
          <p:cNvSpPr txBox="1">
            <a:spLocks noGrp="1"/>
          </p:cNvSpPr>
          <p:nvPr>
            <p:ph type="body" idx="1"/>
          </p:nvPr>
        </p:nvSpPr>
        <p:spPr>
          <a:xfrm>
            <a:off x="567675" y="3476624"/>
            <a:ext cx="4004325" cy="129035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o"/>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46"/>
        <p:cNvGrpSpPr/>
        <p:nvPr/>
      </p:nvGrpSpPr>
      <p:grpSpPr>
        <a:xfrm>
          <a:off x="0" y="0"/>
          <a:ext cx="0" cy="0"/>
          <a:chOff x="0" y="0"/>
          <a:chExt cx="0" cy="0"/>
        </a:xfrm>
      </p:grpSpPr>
      <p:sp>
        <p:nvSpPr>
          <p:cNvPr id="47" name="Google Shape;47;p58"/>
          <p:cNvSpPr txBox="1">
            <a:spLocks noGrp="1"/>
          </p:cNvSpPr>
          <p:nvPr>
            <p:ph type="ctrTitle"/>
          </p:nvPr>
        </p:nvSpPr>
        <p:spPr>
          <a:xfrm>
            <a:off x="1028020" y="1327155"/>
            <a:ext cx="7080026" cy="1371601"/>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SzPts val="1400"/>
              <a:buNone/>
              <a:defRPr sz="40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8"/>
          <p:cNvSpPr txBox="1">
            <a:spLocks noGrp="1"/>
          </p:cNvSpPr>
          <p:nvPr>
            <p:ph type="subTitle" idx="1"/>
          </p:nvPr>
        </p:nvSpPr>
        <p:spPr>
          <a:xfrm>
            <a:off x="1028020" y="2830117"/>
            <a:ext cx="7080026" cy="7874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SzPts val="1400"/>
              <a:buNone/>
              <a:defRPr>
                <a:solidFill>
                  <a:schemeClr val="dk1"/>
                </a:solidFill>
              </a:defRPr>
            </a:lvl1pPr>
            <a:lvl2pPr lvl="1" algn="ctr">
              <a:lnSpc>
                <a:spcPct val="100000"/>
              </a:lnSpc>
              <a:spcBef>
                <a:spcPts val="1000"/>
              </a:spcBef>
              <a:spcAft>
                <a:spcPts val="0"/>
              </a:spcAft>
              <a:buSzPts val="1400"/>
              <a:buNone/>
              <a:defRPr>
                <a:solidFill>
                  <a:srgbClr val="888888"/>
                </a:solidFill>
              </a:defRPr>
            </a:lvl2pPr>
            <a:lvl3pPr lvl="2" algn="ctr">
              <a:lnSpc>
                <a:spcPct val="100000"/>
              </a:lnSpc>
              <a:spcBef>
                <a:spcPts val="1000"/>
              </a:spcBef>
              <a:spcAft>
                <a:spcPts val="0"/>
              </a:spcAft>
              <a:buSzPts val="1400"/>
              <a:buNone/>
              <a:defRPr>
                <a:solidFill>
                  <a:srgbClr val="888888"/>
                </a:solidFill>
              </a:defRPr>
            </a:lvl3pPr>
            <a:lvl4pPr lvl="3" algn="ctr">
              <a:lnSpc>
                <a:spcPct val="100000"/>
              </a:lnSpc>
              <a:spcBef>
                <a:spcPts val="1000"/>
              </a:spcBef>
              <a:spcAft>
                <a:spcPts val="0"/>
              </a:spcAft>
              <a:buSzPts val="1400"/>
              <a:buNone/>
              <a:defRPr>
                <a:solidFill>
                  <a:srgbClr val="888888"/>
                </a:solidFill>
              </a:defRPr>
            </a:lvl4pPr>
            <a:lvl5pPr lvl="4" algn="ctr">
              <a:lnSpc>
                <a:spcPct val="100000"/>
              </a:lnSpc>
              <a:spcBef>
                <a:spcPts val="1000"/>
              </a:spcBef>
              <a:spcAft>
                <a:spcPts val="0"/>
              </a:spcAft>
              <a:buSzPts val="1400"/>
              <a:buNone/>
              <a:defRPr>
                <a:solidFill>
                  <a:srgbClr val="888888"/>
                </a:solidFill>
              </a:defRPr>
            </a:lvl5pPr>
            <a:lvl6pPr lvl="5" algn="ctr">
              <a:lnSpc>
                <a:spcPct val="100000"/>
              </a:lnSpc>
              <a:spcBef>
                <a:spcPts val="0"/>
              </a:spcBef>
              <a:spcAft>
                <a:spcPts val="0"/>
              </a:spcAft>
              <a:buSzPts val="1400"/>
              <a:buNone/>
              <a:defRPr>
                <a:solidFill>
                  <a:srgbClr val="888888"/>
                </a:solidFill>
              </a:defRPr>
            </a:lvl6pPr>
            <a:lvl7pPr lvl="6" algn="ctr">
              <a:lnSpc>
                <a:spcPct val="100000"/>
              </a:lnSpc>
              <a:spcBef>
                <a:spcPts val="0"/>
              </a:spcBef>
              <a:spcAft>
                <a:spcPts val="0"/>
              </a:spcAft>
              <a:buSzPts val="1400"/>
              <a:buNone/>
              <a:defRPr>
                <a:solidFill>
                  <a:srgbClr val="888888"/>
                </a:solidFill>
              </a:defRPr>
            </a:lvl7pPr>
            <a:lvl8pPr lvl="7" algn="ctr">
              <a:lnSpc>
                <a:spcPct val="100000"/>
              </a:lnSpc>
              <a:spcBef>
                <a:spcPts val="0"/>
              </a:spcBef>
              <a:spcAft>
                <a:spcPts val="0"/>
              </a:spcAft>
              <a:buSzPts val="1400"/>
              <a:buNone/>
              <a:defRPr>
                <a:solidFill>
                  <a:srgbClr val="888888"/>
                </a:solidFill>
              </a:defRPr>
            </a:lvl8pPr>
            <a:lvl9pPr lvl="8" algn="ctr">
              <a:lnSpc>
                <a:spcPct val="100000"/>
              </a:lnSpc>
              <a:spcBef>
                <a:spcPts val="0"/>
              </a:spcBef>
              <a:spcAft>
                <a:spcPts val="0"/>
              </a:spcAft>
              <a:buSzPts val="1400"/>
              <a:buNone/>
              <a:defRPr>
                <a:solidFill>
                  <a:srgbClr val="888888"/>
                </a:solidFill>
              </a:defRPr>
            </a:lvl9pPr>
          </a:lstStyle>
          <a:p>
            <a:endParaRPr/>
          </a:p>
        </p:txBody>
      </p:sp>
      <p:sp>
        <p:nvSpPr>
          <p:cNvPr id="49" name="Google Shape;49;p5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0" name="Google Shape;50;p5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1" name="Google Shape;51;p58"/>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Subtitle 1">
  <p:cSld name="TITLE_2">
    <p:spTree>
      <p:nvGrpSpPr>
        <p:cNvPr id="1" name="Shape 52"/>
        <p:cNvGrpSpPr/>
        <p:nvPr/>
      </p:nvGrpSpPr>
      <p:grpSpPr>
        <a:xfrm>
          <a:off x="0" y="0"/>
          <a:ext cx="0" cy="0"/>
          <a:chOff x="0" y="0"/>
          <a:chExt cx="0" cy="0"/>
        </a:xfrm>
      </p:grpSpPr>
      <p:sp>
        <p:nvSpPr>
          <p:cNvPr id="53" name="Google Shape;53;g34a600996b7_0_239"/>
          <p:cNvSpPr txBox="1">
            <a:spLocks noGrp="1"/>
          </p:cNvSpPr>
          <p:nvPr>
            <p:ph type="title"/>
          </p:nvPr>
        </p:nvSpPr>
        <p:spPr>
          <a:xfrm>
            <a:off x="666750" y="862013"/>
            <a:ext cx="7810500" cy="1743000"/>
          </a:xfrm>
          <a:prstGeom prst="rect">
            <a:avLst/>
          </a:prstGeom>
          <a:noFill/>
          <a:ln>
            <a:noFill/>
          </a:ln>
        </p:spPr>
        <p:txBody>
          <a:bodyPr spcFirstLastPara="1" wrap="square" lIns="19050" tIns="19050" rIns="19050" bIns="19050" anchor="b" anchorCtr="0">
            <a:noAutofit/>
          </a:bodyPr>
          <a:lstStyle>
            <a:lvl1pPr lvl="0" algn="ctr">
              <a:lnSpc>
                <a:spcPct val="100000"/>
              </a:lnSpc>
              <a:spcBef>
                <a:spcPts val="0"/>
              </a:spcBef>
              <a:spcAft>
                <a:spcPts val="0"/>
              </a:spcAft>
              <a:buClr>
                <a:srgbClr val="000000"/>
              </a:buClr>
              <a:buSzPts val="700"/>
              <a:buNone/>
              <a:defRPr/>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a:endParaRPr/>
          </a:p>
        </p:txBody>
      </p:sp>
      <p:sp>
        <p:nvSpPr>
          <p:cNvPr id="54" name="Google Shape;54;g34a600996b7_0_239"/>
          <p:cNvSpPr txBox="1">
            <a:spLocks noGrp="1"/>
          </p:cNvSpPr>
          <p:nvPr>
            <p:ph type="body" idx="1"/>
          </p:nvPr>
        </p:nvSpPr>
        <p:spPr>
          <a:xfrm>
            <a:off x="666750" y="2652713"/>
            <a:ext cx="7810500" cy="595200"/>
          </a:xfrm>
          <a:prstGeom prst="rect">
            <a:avLst/>
          </a:prstGeom>
          <a:noFill/>
          <a:ln>
            <a:noFill/>
          </a:ln>
        </p:spPr>
        <p:txBody>
          <a:bodyPr spcFirstLastPara="1" wrap="square" lIns="19050" tIns="19050" rIns="19050" bIns="19050" anchor="t" anchorCtr="0">
            <a:noAutofit/>
          </a:bodyPr>
          <a:lstStyle>
            <a:lvl1pPr marL="457200" lvl="0" indent="-228600" algn="ctr">
              <a:lnSpc>
                <a:spcPct val="100000"/>
              </a:lnSpc>
              <a:spcBef>
                <a:spcPts val="0"/>
              </a:spcBef>
              <a:spcAft>
                <a:spcPts val="0"/>
              </a:spcAft>
              <a:buClr>
                <a:srgbClr val="000000"/>
              </a:buClr>
              <a:buSzPts val="2000"/>
              <a:buFont typeface="Helvetica Neue"/>
              <a:buNone/>
              <a:defRPr sz="2000"/>
            </a:lvl1pPr>
            <a:lvl2pPr marL="914400" lvl="1" indent="-228600" algn="ctr">
              <a:lnSpc>
                <a:spcPct val="100000"/>
              </a:lnSpc>
              <a:spcBef>
                <a:spcPts val="0"/>
              </a:spcBef>
              <a:spcAft>
                <a:spcPts val="0"/>
              </a:spcAft>
              <a:buClr>
                <a:srgbClr val="000000"/>
              </a:buClr>
              <a:buSzPts val="2000"/>
              <a:buFont typeface="Helvetica Neue"/>
              <a:buNone/>
              <a:defRPr sz="2000"/>
            </a:lvl2pPr>
            <a:lvl3pPr marL="1371600" lvl="2" indent="-228600" algn="ctr">
              <a:lnSpc>
                <a:spcPct val="100000"/>
              </a:lnSpc>
              <a:spcBef>
                <a:spcPts val="0"/>
              </a:spcBef>
              <a:spcAft>
                <a:spcPts val="0"/>
              </a:spcAft>
              <a:buClr>
                <a:srgbClr val="000000"/>
              </a:buClr>
              <a:buSzPts val="2000"/>
              <a:buFont typeface="Helvetica Neue"/>
              <a:buNone/>
              <a:defRPr sz="2000"/>
            </a:lvl3pPr>
            <a:lvl4pPr marL="1828800" lvl="3" indent="-228600" algn="ctr">
              <a:lnSpc>
                <a:spcPct val="100000"/>
              </a:lnSpc>
              <a:spcBef>
                <a:spcPts val="0"/>
              </a:spcBef>
              <a:spcAft>
                <a:spcPts val="0"/>
              </a:spcAft>
              <a:buClr>
                <a:srgbClr val="000000"/>
              </a:buClr>
              <a:buSzPts val="2000"/>
              <a:buFont typeface="Helvetica Neue"/>
              <a:buNone/>
              <a:defRPr sz="2000"/>
            </a:lvl4pPr>
            <a:lvl5pPr marL="2286000" lvl="4" indent="-228600" algn="ctr">
              <a:lnSpc>
                <a:spcPct val="100000"/>
              </a:lnSpc>
              <a:spcBef>
                <a:spcPts val="0"/>
              </a:spcBef>
              <a:spcAft>
                <a:spcPts val="0"/>
              </a:spcAft>
              <a:buClr>
                <a:srgbClr val="000000"/>
              </a:buClr>
              <a:buSzPts val="2000"/>
              <a:buFont typeface="Helvetica Neue"/>
              <a:buNone/>
              <a:defRPr sz="2000"/>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55" name="Google Shape;55;g34a600996b7_0_239"/>
          <p:cNvSpPr txBox="1">
            <a:spLocks noGrp="1"/>
          </p:cNvSpPr>
          <p:nvPr>
            <p:ph type="sldNum" idx="12"/>
          </p:nvPr>
        </p:nvSpPr>
        <p:spPr>
          <a:xfrm>
            <a:off x="4484637" y="4905375"/>
            <a:ext cx="170100" cy="172800"/>
          </a:xfrm>
          <a:prstGeom prst="rect">
            <a:avLst/>
          </a:prstGeom>
          <a:noFill/>
          <a:ln>
            <a:noFill/>
          </a:ln>
        </p:spPr>
        <p:txBody>
          <a:bodyPr spcFirstLastPara="1" wrap="square" lIns="19050" tIns="19050" rIns="19050" bIns="19050" anchor="t" anchorCtr="0">
            <a:noAutofit/>
          </a:bodyPr>
          <a:lstStyle>
            <a:lvl1pPr marL="0" marR="0" lvl="0"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2"/>
          <p:cNvPicPr preferRelativeResize="0"/>
          <p:nvPr/>
        </p:nvPicPr>
        <p:blipFill rotWithShape="1">
          <a:blip r:embed="rId10">
            <a:alphaModFix/>
          </a:blip>
          <a:srcRect/>
          <a:stretch/>
        </p:blipFill>
        <p:spPr>
          <a:xfrm>
            <a:off x="0" y="4683100"/>
            <a:ext cx="2162625" cy="460450"/>
          </a:xfrm>
          <a:prstGeom prst="rect">
            <a:avLst/>
          </a:prstGeom>
          <a:noFill/>
          <a:ln>
            <a:noFill/>
          </a:ln>
        </p:spPr>
      </p:pic>
      <p:sp>
        <p:nvSpPr>
          <p:cNvPr id="7" name="Google Shape;7;p12"/>
          <p:cNvSpPr/>
          <p:nvPr/>
        </p:nvSpPr>
        <p:spPr>
          <a:xfrm>
            <a:off x="2162625" y="4683200"/>
            <a:ext cx="6981600" cy="460500"/>
          </a:xfrm>
          <a:prstGeom prst="rect">
            <a:avLst/>
          </a:prstGeom>
          <a:solidFill>
            <a:srgbClr val="FFCE0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 name="Google Shape;8;p12"/>
          <p:cNvPicPr preferRelativeResize="0"/>
          <p:nvPr/>
        </p:nvPicPr>
        <p:blipFill rotWithShape="1">
          <a:blip r:embed="rId11">
            <a:alphaModFix/>
          </a:blip>
          <a:srcRect/>
          <a:stretch/>
        </p:blipFill>
        <p:spPr>
          <a:xfrm>
            <a:off x="5988175" y="4843450"/>
            <a:ext cx="2961475" cy="167750"/>
          </a:xfrm>
          <a:prstGeom prst="rect">
            <a:avLst/>
          </a:prstGeom>
          <a:noFill/>
          <a:ln>
            <a:noFill/>
          </a:ln>
        </p:spPr>
      </p:pic>
      <p:sp>
        <p:nvSpPr>
          <p:cNvPr id="9" name="Google Shape;9;p12"/>
          <p:cNvSpPr txBox="1">
            <a:spLocks noGrp="1"/>
          </p:cNvSpPr>
          <p:nvPr>
            <p:ph type="title"/>
          </p:nvPr>
        </p:nvSpPr>
        <p:spPr>
          <a:xfrm>
            <a:off x="185900" y="179816"/>
            <a:ext cx="8763750" cy="517884"/>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2200" b="0" i="0" u="none" strike="noStrike" cap="none">
                <a:solidFill>
                  <a:srgbClr val="000000"/>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 name="Google Shape;10;p12"/>
          <p:cNvSpPr txBox="1">
            <a:spLocks noGrp="1"/>
          </p:cNvSpPr>
          <p:nvPr>
            <p:ph type="body" idx="1"/>
          </p:nvPr>
        </p:nvSpPr>
        <p:spPr>
          <a:xfrm>
            <a:off x="185900" y="774505"/>
            <a:ext cx="8763750" cy="179767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rgbClr val="000000"/>
              </a:buClr>
              <a:buSzPts val="1400"/>
              <a:buFont typeface="Arial"/>
              <a:buNone/>
              <a:defRPr sz="1400" b="0" i="0" u="none" strike="noStrike" cap="none">
                <a:solidFill>
                  <a:srgbClr val="000000"/>
                </a:solidFill>
                <a:latin typeface="Open Sans"/>
                <a:ea typeface="Open Sans"/>
                <a:cs typeface="Open Sans"/>
                <a:sym typeface="Open Sans"/>
              </a:defRPr>
            </a:lvl1pPr>
            <a:lvl2pPr marL="914400" marR="0" lvl="1" indent="-317500" algn="l" rtl="0">
              <a:lnSpc>
                <a:spcPct val="100000"/>
              </a:lnSpc>
              <a:spcBef>
                <a:spcPts val="1000"/>
              </a:spcBef>
              <a:spcAft>
                <a:spcPts val="0"/>
              </a:spcAft>
              <a:buClr>
                <a:srgbClr val="000000"/>
              </a:buClr>
              <a:buSzPts val="1400"/>
              <a:buFont typeface="Arial"/>
              <a:buChar char="●"/>
              <a:defRPr sz="1400" b="0" i="0" u="none" strike="noStrike" cap="none">
                <a:solidFill>
                  <a:srgbClr val="000000"/>
                </a:solidFill>
                <a:latin typeface="Open Sans"/>
                <a:ea typeface="Open Sans"/>
                <a:cs typeface="Open Sans"/>
                <a:sym typeface="Open Sans"/>
              </a:defRPr>
            </a:lvl2pPr>
            <a:lvl3pPr marL="1371600" marR="0" lvl="2" indent="-317500" algn="l" rtl="0">
              <a:lnSpc>
                <a:spcPct val="100000"/>
              </a:lnSpc>
              <a:spcBef>
                <a:spcPts val="1000"/>
              </a:spcBef>
              <a:spcAft>
                <a:spcPts val="0"/>
              </a:spcAft>
              <a:buClr>
                <a:srgbClr val="000000"/>
              </a:buClr>
              <a:buSzPts val="1400"/>
              <a:buFont typeface="Courier New"/>
              <a:buChar char="o"/>
              <a:defRPr sz="1400" b="0" i="0" u="none" strike="noStrike" cap="none">
                <a:solidFill>
                  <a:srgbClr val="000000"/>
                </a:solidFill>
                <a:latin typeface="Open Sans"/>
                <a:ea typeface="Open Sans"/>
                <a:cs typeface="Open Sans"/>
                <a:sym typeface="Open Sans"/>
              </a:defRPr>
            </a:lvl3pPr>
            <a:lvl4pPr marL="1828800" marR="0" lvl="3" indent="-317500" algn="l" rtl="0">
              <a:lnSpc>
                <a:spcPct val="100000"/>
              </a:lnSpc>
              <a:spcBef>
                <a:spcPts val="1000"/>
              </a:spcBef>
              <a:spcAft>
                <a:spcPts val="0"/>
              </a:spcAft>
              <a:buClr>
                <a:srgbClr val="000000"/>
              </a:buClr>
              <a:buSzPts val="1400"/>
              <a:buFont typeface="Noto Sans Symbols"/>
              <a:buChar char="▪"/>
              <a:defRPr sz="1400" b="0" i="0" u="none" strike="noStrike" cap="none">
                <a:solidFill>
                  <a:srgbClr val="000000"/>
                </a:solidFill>
                <a:latin typeface="Open Sans"/>
                <a:ea typeface="Open Sans"/>
                <a:cs typeface="Open Sans"/>
                <a:sym typeface="Open Sans"/>
              </a:defRPr>
            </a:lvl4pPr>
            <a:lvl5pPr marL="2286000" marR="0" lvl="4" indent="-317500" algn="l" rtl="0">
              <a:lnSpc>
                <a:spcPct val="100000"/>
              </a:lnSpc>
              <a:spcBef>
                <a:spcPts val="1000"/>
              </a:spcBef>
              <a:spcAft>
                <a:spcPts val="0"/>
              </a:spcAft>
              <a:buClr>
                <a:srgbClr val="000000"/>
              </a:buClr>
              <a:buSzPts val="1400"/>
              <a:buFont typeface="Arial"/>
              <a:buChar char="•"/>
              <a:defRPr sz="1400" b="0" i="0" u="none" strike="noStrike" cap="none">
                <a:solidFill>
                  <a:srgbClr val="000000"/>
                </a:solidFill>
                <a:latin typeface="Open Sans"/>
                <a:ea typeface="Open Sans"/>
                <a:cs typeface="Open Sans"/>
                <a:sym typeface="Open Sans"/>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tu.instructure.com/courses/1528317"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mailto:nbbarr@mtu.edu"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4.xml"/><Relationship Id="rId16"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mtu.instructure.com/courses/1528317"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subTitle" idx="1"/>
          </p:nvPr>
        </p:nvSpPr>
        <p:spPr>
          <a:xfrm>
            <a:off x="770400" y="2623514"/>
            <a:ext cx="4131796" cy="620071"/>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
              <a:t>Essential Ed rollout</a:t>
            </a:r>
            <a:endParaRPr/>
          </a:p>
        </p:txBody>
      </p:sp>
      <p:sp>
        <p:nvSpPr>
          <p:cNvPr id="61" name="Google Shape;61;p1"/>
          <p:cNvSpPr txBox="1">
            <a:spLocks noGrp="1"/>
          </p:cNvSpPr>
          <p:nvPr>
            <p:ph type="ctrTitle"/>
          </p:nvPr>
        </p:nvSpPr>
        <p:spPr>
          <a:xfrm>
            <a:off x="646304" y="1649972"/>
            <a:ext cx="4255895" cy="817457"/>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5200"/>
              <a:buNone/>
            </a:pPr>
            <a:r>
              <a:rPr lang="en" sz="2800"/>
              <a:t>Husky Folio</a:t>
            </a:r>
            <a:br>
              <a:rPr lang="en" sz="2800"/>
            </a:br>
            <a:r>
              <a:rPr lang="en" sz="2000">
                <a:solidFill>
                  <a:srgbClr val="777777"/>
                </a:solidFill>
              </a:rPr>
              <a:t>Powered by PebblePad</a:t>
            </a:r>
            <a:endParaRPr sz="2800">
              <a:solidFill>
                <a:srgbClr val="777777"/>
              </a:solidFill>
            </a:endParaRPr>
          </a:p>
        </p:txBody>
      </p:sp>
      <p:sp>
        <p:nvSpPr>
          <p:cNvPr id="62" name="Google Shape;62;p1"/>
          <p:cNvSpPr txBox="1">
            <a:spLocks noGrp="1"/>
          </p:cNvSpPr>
          <p:nvPr>
            <p:ph type="body" idx="2"/>
          </p:nvPr>
        </p:nvSpPr>
        <p:spPr>
          <a:xfrm>
            <a:off x="770400" y="3918251"/>
            <a:ext cx="4131797" cy="45041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500"/>
              <a:buNone/>
            </a:pPr>
            <a:r>
              <a:rPr lang="en"/>
              <a:t>Nancy Barr, PhD, NREMT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4"/>
          <p:cNvSpPr txBox="1">
            <a:spLocks noGrp="1"/>
          </p:cNvSpPr>
          <p:nvPr>
            <p:ph type="title"/>
          </p:nvPr>
        </p:nvSpPr>
        <p:spPr>
          <a:xfrm>
            <a:off x="185899" y="174500"/>
            <a:ext cx="8520601" cy="52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PebblePad users will have access to a multitude of training resources</a:t>
            </a:r>
            <a:endParaRPr/>
          </a:p>
        </p:txBody>
      </p:sp>
      <p:grpSp>
        <p:nvGrpSpPr>
          <p:cNvPr id="205" name="Google Shape;205;p34"/>
          <p:cNvGrpSpPr/>
          <p:nvPr/>
        </p:nvGrpSpPr>
        <p:grpSpPr>
          <a:xfrm>
            <a:off x="282800" y="995529"/>
            <a:ext cx="8423667" cy="3469484"/>
            <a:chOff x="41" y="149294"/>
            <a:chExt cx="8423667" cy="3061940"/>
          </a:xfrm>
        </p:grpSpPr>
        <p:sp>
          <p:nvSpPr>
            <p:cNvPr id="206" name="Google Shape;206;p34"/>
            <p:cNvSpPr/>
            <p:nvPr/>
          </p:nvSpPr>
          <p:spPr>
            <a:xfrm>
              <a:off x="41" y="149294"/>
              <a:ext cx="3936293" cy="576000"/>
            </a:xfrm>
            <a:prstGeom prst="rect">
              <a:avLst/>
            </a:prstGeom>
            <a:solidFill>
              <a:schemeClr val="accent2"/>
            </a:soli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34"/>
            <p:cNvSpPr txBox="1"/>
            <p:nvPr/>
          </p:nvSpPr>
          <p:spPr>
            <a:xfrm>
              <a:off x="41" y="149294"/>
              <a:ext cx="3936293" cy="576000"/>
            </a:xfrm>
            <a:prstGeom prst="rect">
              <a:avLst/>
            </a:prstGeom>
            <a:noFill/>
            <a:ln>
              <a:noFill/>
            </a:ln>
          </p:spPr>
          <p:txBody>
            <a:bodyPr spcFirstLastPara="1" wrap="square" lIns="142225" tIns="81275" rIns="142225" bIns="8127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 sz="2000" b="0" i="0" u="none" strike="noStrike" cap="none">
                  <a:solidFill>
                    <a:schemeClr val="lt1"/>
                  </a:solidFill>
                  <a:latin typeface="Arial"/>
                  <a:ea typeface="Arial"/>
                  <a:cs typeface="Arial"/>
                  <a:sym typeface="Arial"/>
                </a:rPr>
                <a:t>Instructors</a:t>
              </a:r>
              <a:endParaRPr sz="2000" b="0" i="0" u="none" strike="noStrike" cap="none">
                <a:solidFill>
                  <a:schemeClr val="lt1"/>
                </a:solidFill>
                <a:latin typeface="Arial"/>
                <a:ea typeface="Arial"/>
                <a:cs typeface="Arial"/>
                <a:sym typeface="Arial"/>
              </a:endParaRPr>
            </a:p>
          </p:txBody>
        </p:sp>
        <p:sp>
          <p:nvSpPr>
            <p:cNvPr id="208" name="Google Shape;208;p34"/>
            <p:cNvSpPr/>
            <p:nvPr/>
          </p:nvSpPr>
          <p:spPr>
            <a:xfrm>
              <a:off x="41" y="725294"/>
              <a:ext cx="3936293" cy="2485940"/>
            </a:xfrm>
            <a:prstGeom prst="rect">
              <a:avLst/>
            </a:prstGeom>
            <a:solidFill>
              <a:srgbClr val="CBCBCB">
                <a:alpha val="8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34"/>
            <p:cNvSpPr txBox="1"/>
            <p:nvPr/>
          </p:nvSpPr>
          <p:spPr>
            <a:xfrm>
              <a:off x="41" y="725294"/>
              <a:ext cx="3936293" cy="2485940"/>
            </a:xfrm>
            <a:prstGeom prst="rect">
              <a:avLst/>
            </a:prstGeom>
            <a:noFill/>
            <a:ln>
              <a:noFill/>
            </a:ln>
          </p:spPr>
          <p:txBody>
            <a:bodyPr spcFirstLastPara="1" wrap="square" lIns="106675" tIns="106675" rIns="142225" bIns="160000" anchor="t" anchorCtr="0">
              <a:noAutofit/>
            </a:bodyPr>
            <a:lstStyle/>
            <a:p>
              <a:pPr marL="228600" marR="0" lvl="1" indent="-228600" algn="l" rtl="0">
                <a:lnSpc>
                  <a:spcPct val="90000"/>
                </a:lnSpc>
                <a:spcBef>
                  <a:spcPts val="0"/>
                </a:spcBef>
                <a:spcAft>
                  <a:spcPts val="0"/>
                </a:spcAft>
                <a:buClr>
                  <a:srgbClr val="000000"/>
                </a:buClr>
                <a:buSzPts val="2000"/>
                <a:buFont typeface="Arial"/>
                <a:buChar char="•"/>
              </a:pPr>
              <a:r>
                <a:rPr lang="en" sz="2000" b="0" i="0" u="none" strike="noStrike" cap="none">
                  <a:solidFill>
                    <a:srgbClr val="000000"/>
                  </a:solidFill>
                  <a:latin typeface="Arial"/>
                  <a:ea typeface="Arial"/>
                  <a:cs typeface="Arial"/>
                  <a:sym typeface="Arial"/>
                </a:rPr>
                <a:t>Husky Folio manual</a:t>
              </a:r>
              <a:endParaRPr sz="2000" b="0" i="0" u="none" strike="noStrike" cap="none">
                <a:solidFill>
                  <a:srgbClr val="000000"/>
                </a:solidFill>
                <a:latin typeface="Arial"/>
                <a:ea typeface="Arial"/>
                <a:cs typeface="Arial"/>
                <a:sym typeface="Arial"/>
              </a:endParaRPr>
            </a:p>
            <a:p>
              <a:pPr marL="228600" marR="0" lvl="1" indent="-228600" algn="l" rtl="0">
                <a:lnSpc>
                  <a:spcPct val="90000"/>
                </a:lnSpc>
                <a:spcBef>
                  <a:spcPts val="0"/>
                </a:spcBef>
                <a:spcAft>
                  <a:spcPts val="0"/>
                </a:spcAft>
                <a:buClr>
                  <a:srgbClr val="000000"/>
                </a:buClr>
                <a:buSzPts val="2000"/>
                <a:buFont typeface="Arial"/>
                <a:buChar char="•"/>
              </a:pPr>
              <a:r>
                <a:rPr lang="en" sz="2000" b="0" i="0" u="sng" strike="noStrike" cap="none">
                  <a:solidFill>
                    <a:schemeClr val="hlink"/>
                  </a:solidFill>
                  <a:latin typeface="Arial"/>
                  <a:ea typeface="Arial"/>
                  <a:cs typeface="Arial"/>
                  <a:sym typeface="Arial"/>
                  <a:hlinkClick r:id="rId3"/>
                </a:rPr>
                <a:t>PebblePad Basics Course</a:t>
              </a:r>
              <a:endParaRPr sz="2000" b="0" i="0" u="none" strike="noStrike" cap="none">
                <a:solidFill>
                  <a:srgbClr val="000000"/>
                </a:solidFill>
                <a:latin typeface="Arial"/>
                <a:ea typeface="Arial"/>
                <a:cs typeface="Arial"/>
                <a:sym typeface="Arial"/>
              </a:endParaRPr>
            </a:p>
            <a:p>
              <a:pPr marL="228600" marR="0" lvl="1" indent="-228600" algn="l" rtl="0">
                <a:lnSpc>
                  <a:spcPct val="90000"/>
                </a:lnSpc>
                <a:spcBef>
                  <a:spcPts val="0"/>
                </a:spcBef>
                <a:spcAft>
                  <a:spcPts val="0"/>
                </a:spcAft>
                <a:buClr>
                  <a:srgbClr val="000000"/>
                </a:buClr>
                <a:buSzPts val="2000"/>
                <a:buFont typeface="Arial"/>
                <a:buChar char="•"/>
              </a:pPr>
              <a:r>
                <a:rPr lang="en" sz="2000" b="0" i="0" u="none" strike="noStrike" cap="none">
                  <a:solidFill>
                    <a:srgbClr val="000000"/>
                  </a:solidFill>
                  <a:latin typeface="Arial"/>
                  <a:ea typeface="Arial"/>
                  <a:cs typeface="Arial"/>
                  <a:sym typeface="Arial"/>
                </a:rPr>
                <a:t>IT Knowledge Base with frequently asked questions</a:t>
              </a:r>
              <a:endParaRPr sz="2000" b="0" i="0" u="none" strike="noStrike" cap="none">
                <a:solidFill>
                  <a:srgbClr val="000000"/>
                </a:solidFill>
                <a:latin typeface="Arial"/>
                <a:ea typeface="Arial"/>
                <a:cs typeface="Arial"/>
                <a:sym typeface="Arial"/>
              </a:endParaRPr>
            </a:p>
            <a:p>
              <a:pPr marL="228600" marR="0" lvl="1" indent="-228600" algn="l" rtl="0">
                <a:lnSpc>
                  <a:spcPct val="90000"/>
                </a:lnSpc>
                <a:spcBef>
                  <a:spcPts val="300"/>
                </a:spcBef>
                <a:spcAft>
                  <a:spcPts val="0"/>
                </a:spcAft>
                <a:buClr>
                  <a:srgbClr val="000000"/>
                </a:buClr>
                <a:buSzPts val="2000"/>
                <a:buFont typeface="Arial"/>
                <a:buChar char="•"/>
              </a:pPr>
              <a:r>
                <a:rPr lang="en" sz="2000" b="0" i="0" u="none" strike="noStrike" cap="none">
                  <a:solidFill>
                    <a:srgbClr val="000000"/>
                  </a:solidFill>
                  <a:latin typeface="Arial"/>
                  <a:ea typeface="Arial"/>
                  <a:cs typeface="Arial"/>
                  <a:sym typeface="Arial"/>
                </a:rPr>
                <a:t>PebblePad Help</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300"/>
                </a:spcBef>
                <a:spcAft>
                  <a:spcPts val="0"/>
                </a:spcAft>
                <a:buClr>
                  <a:srgbClr val="000000"/>
                </a:buClr>
                <a:buSzPts val="2000"/>
                <a:buFont typeface="Arial"/>
                <a:buChar char="•"/>
              </a:pPr>
              <a:r>
                <a:rPr lang="en" sz="2000" b="0" i="0" u="none" strike="noStrike" cap="none">
                  <a:solidFill>
                    <a:srgbClr val="000000"/>
                  </a:solidFill>
                  <a:latin typeface="Arial"/>
                  <a:ea typeface="Arial"/>
                  <a:cs typeface="Arial"/>
                  <a:sym typeface="Arial"/>
                </a:rPr>
                <a:t>On-campus workshops</a:t>
              </a:r>
              <a:endParaRPr sz="2000" b="0" i="0" u="none" strike="noStrike" cap="none">
                <a:solidFill>
                  <a:srgbClr val="000000"/>
                </a:solidFill>
                <a:latin typeface="Arial"/>
                <a:ea typeface="Arial"/>
                <a:cs typeface="Arial"/>
                <a:sym typeface="Arial"/>
              </a:endParaRPr>
            </a:p>
            <a:p>
              <a:pPr marL="1371600" marR="0" lvl="2" indent="-355600" algn="l" rtl="0">
                <a:lnSpc>
                  <a:spcPct val="90000"/>
                </a:lnSpc>
                <a:spcBef>
                  <a:spcPts val="300"/>
                </a:spcBef>
                <a:spcAft>
                  <a:spcPts val="0"/>
                </a:spcAft>
                <a:buSzPts val="2000"/>
                <a:buChar char="■"/>
              </a:pPr>
              <a:r>
                <a:rPr lang="en" sz="2000"/>
                <a:t>April 30 Symposium!</a:t>
              </a:r>
              <a:endParaRPr sz="2000"/>
            </a:p>
            <a:p>
              <a:pPr marL="228600" marR="0" lvl="1" indent="-228600" algn="l" rtl="0">
                <a:lnSpc>
                  <a:spcPct val="90000"/>
                </a:lnSpc>
                <a:spcBef>
                  <a:spcPts val="300"/>
                </a:spcBef>
                <a:spcAft>
                  <a:spcPts val="0"/>
                </a:spcAft>
                <a:buClr>
                  <a:srgbClr val="000000"/>
                </a:buClr>
                <a:buSzPts val="2000"/>
                <a:buFont typeface="Arial"/>
                <a:buChar char="•"/>
              </a:pPr>
              <a:r>
                <a:rPr lang="en" sz="2000" b="0" i="0" u="none" strike="noStrike" cap="none">
                  <a:solidFill>
                    <a:srgbClr val="000000"/>
                  </a:solidFill>
                  <a:latin typeface="Arial"/>
                  <a:ea typeface="Arial"/>
                  <a:cs typeface="Arial"/>
                  <a:sym typeface="Arial"/>
                </a:rPr>
                <a:t>Experienced Instructors</a:t>
              </a:r>
              <a:endParaRPr sz="2000" b="0" i="0" u="none" strike="noStrike" cap="none">
                <a:solidFill>
                  <a:srgbClr val="000000"/>
                </a:solidFill>
                <a:latin typeface="Arial"/>
                <a:ea typeface="Arial"/>
                <a:cs typeface="Arial"/>
                <a:sym typeface="Arial"/>
              </a:endParaRPr>
            </a:p>
          </p:txBody>
        </p:sp>
        <p:sp>
          <p:nvSpPr>
            <p:cNvPr id="210" name="Google Shape;210;p34"/>
            <p:cNvSpPr/>
            <p:nvPr/>
          </p:nvSpPr>
          <p:spPr>
            <a:xfrm>
              <a:off x="4487415" y="149294"/>
              <a:ext cx="3936293" cy="576000"/>
            </a:xfrm>
            <a:prstGeom prst="rect">
              <a:avLst/>
            </a:prstGeom>
            <a:solidFill>
              <a:srgbClr val="9D7575"/>
            </a:soli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34"/>
            <p:cNvSpPr txBox="1"/>
            <p:nvPr/>
          </p:nvSpPr>
          <p:spPr>
            <a:xfrm>
              <a:off x="4487415" y="149294"/>
              <a:ext cx="3936293" cy="576000"/>
            </a:xfrm>
            <a:prstGeom prst="rect">
              <a:avLst/>
            </a:prstGeom>
            <a:noFill/>
            <a:ln>
              <a:noFill/>
            </a:ln>
          </p:spPr>
          <p:txBody>
            <a:bodyPr spcFirstLastPara="1" wrap="square" lIns="142225" tIns="81275" rIns="142225" bIns="8127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 sz="2000" b="0" i="0" u="none" strike="noStrike" cap="none">
                  <a:solidFill>
                    <a:schemeClr val="lt1"/>
                  </a:solidFill>
                  <a:latin typeface="Arial"/>
                  <a:ea typeface="Arial"/>
                  <a:cs typeface="Arial"/>
                  <a:sym typeface="Arial"/>
                </a:rPr>
                <a:t>Students</a:t>
              </a:r>
              <a:endParaRPr sz="2000" b="0" i="0" u="none" strike="noStrike" cap="none">
                <a:solidFill>
                  <a:schemeClr val="lt1"/>
                </a:solidFill>
                <a:latin typeface="Arial"/>
                <a:ea typeface="Arial"/>
                <a:cs typeface="Arial"/>
                <a:sym typeface="Arial"/>
              </a:endParaRPr>
            </a:p>
          </p:txBody>
        </p:sp>
        <p:sp>
          <p:nvSpPr>
            <p:cNvPr id="212" name="Google Shape;212;p34"/>
            <p:cNvSpPr/>
            <p:nvPr/>
          </p:nvSpPr>
          <p:spPr>
            <a:xfrm>
              <a:off x="4487415" y="725294"/>
              <a:ext cx="3936293" cy="2485940"/>
            </a:xfrm>
            <a:prstGeom prst="rect">
              <a:avLst/>
            </a:prstGeom>
            <a:solidFill>
              <a:srgbClr val="DCD4D4">
                <a:alpha val="8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34"/>
            <p:cNvSpPr txBox="1"/>
            <p:nvPr/>
          </p:nvSpPr>
          <p:spPr>
            <a:xfrm>
              <a:off x="4487415" y="725294"/>
              <a:ext cx="3936293" cy="2485940"/>
            </a:xfrm>
            <a:prstGeom prst="rect">
              <a:avLst/>
            </a:prstGeom>
            <a:noFill/>
            <a:ln>
              <a:noFill/>
            </a:ln>
          </p:spPr>
          <p:txBody>
            <a:bodyPr spcFirstLastPara="1" wrap="square" lIns="106675" tIns="106675" rIns="142225" bIns="160000" anchor="t" anchorCtr="0">
              <a:noAutofit/>
            </a:bodyPr>
            <a:lstStyle/>
            <a:p>
              <a:pPr marL="228600" marR="0" lvl="1" indent="-228600" algn="l" rtl="0">
                <a:lnSpc>
                  <a:spcPct val="90000"/>
                </a:lnSpc>
                <a:spcBef>
                  <a:spcPts val="0"/>
                </a:spcBef>
                <a:spcAft>
                  <a:spcPts val="0"/>
                </a:spcAft>
                <a:buClr>
                  <a:srgbClr val="000000"/>
                </a:buClr>
                <a:buSzPts val="2000"/>
                <a:buFont typeface="Arial"/>
                <a:buChar char="•"/>
              </a:pPr>
              <a:r>
                <a:rPr lang="en" sz="2000" b="0" i="0" u="none" strike="noStrike" cap="none">
                  <a:solidFill>
                    <a:srgbClr val="000000"/>
                  </a:solidFill>
                  <a:latin typeface="Arial"/>
                  <a:ea typeface="Arial"/>
                  <a:cs typeface="Arial"/>
                  <a:sym typeface="Arial"/>
                </a:rPr>
                <a:t>IT Help Desk for login issues</a:t>
              </a:r>
              <a:endParaRPr sz="2000" b="0" i="0" u="none" strike="noStrike" cap="none">
                <a:solidFill>
                  <a:srgbClr val="000000"/>
                </a:solidFill>
                <a:latin typeface="Arial"/>
                <a:ea typeface="Arial"/>
                <a:cs typeface="Arial"/>
                <a:sym typeface="Arial"/>
              </a:endParaRPr>
            </a:p>
            <a:p>
              <a:pPr marL="228600" marR="0" lvl="1" indent="-228600" algn="l" rtl="0">
                <a:lnSpc>
                  <a:spcPct val="90000"/>
                </a:lnSpc>
                <a:spcBef>
                  <a:spcPts val="0"/>
                </a:spcBef>
                <a:spcAft>
                  <a:spcPts val="0"/>
                </a:spcAft>
                <a:buSzPts val="2000"/>
                <a:buChar char="•"/>
              </a:pPr>
              <a:r>
                <a:rPr lang="en" sz="2000"/>
                <a:t>Canvas module to get started</a:t>
              </a:r>
              <a:endParaRPr sz="2000"/>
            </a:p>
            <a:p>
              <a:pPr marL="228600" marR="0" lvl="1" indent="-228600" algn="l" rtl="0">
                <a:lnSpc>
                  <a:spcPct val="90000"/>
                </a:lnSpc>
                <a:spcBef>
                  <a:spcPts val="300"/>
                </a:spcBef>
                <a:spcAft>
                  <a:spcPts val="0"/>
                </a:spcAft>
                <a:buClr>
                  <a:srgbClr val="000000"/>
                </a:buClr>
                <a:buSzPts val="2000"/>
                <a:buFont typeface="Arial"/>
                <a:buChar char="•"/>
              </a:pPr>
              <a:r>
                <a:rPr lang="en" sz="2000" b="0" i="0" u="none" strike="noStrike" cap="none">
                  <a:solidFill>
                    <a:srgbClr val="000000"/>
                  </a:solidFill>
                  <a:latin typeface="Arial"/>
                  <a:ea typeface="Arial"/>
                  <a:cs typeface="Arial"/>
                  <a:sym typeface="Arial"/>
                </a:rPr>
                <a:t>PebblePad Help for frequently asked questions</a:t>
              </a:r>
              <a:endParaRPr sz="2000" b="0" i="0" u="none" strike="noStrike" cap="none">
                <a:solidFill>
                  <a:srgbClr val="000000"/>
                </a:solidFill>
                <a:latin typeface="Arial"/>
                <a:ea typeface="Arial"/>
                <a:cs typeface="Arial"/>
                <a:sym typeface="Arial"/>
              </a:endParaRPr>
            </a:p>
            <a:p>
              <a:pPr marL="228600" marR="0" lvl="1" indent="-228600" algn="l" rtl="0">
                <a:lnSpc>
                  <a:spcPct val="90000"/>
                </a:lnSpc>
                <a:spcBef>
                  <a:spcPts val="300"/>
                </a:spcBef>
                <a:spcAft>
                  <a:spcPts val="0"/>
                </a:spcAft>
                <a:buClr>
                  <a:srgbClr val="000000"/>
                </a:buClr>
                <a:buSzPts val="2000"/>
                <a:buFont typeface="Arial"/>
                <a:buChar char="•"/>
              </a:pPr>
              <a:r>
                <a:rPr lang="en" sz="2000" b="0" i="0" u="none" strike="noStrike" cap="none">
                  <a:solidFill>
                    <a:srgbClr val="000000"/>
                  </a:solidFill>
                  <a:latin typeface="Arial"/>
                  <a:ea typeface="Arial"/>
                  <a:cs typeface="Arial"/>
                  <a:sym typeface="Arial"/>
                </a:rPr>
                <a:t>Experienced students mentoring portfolio development (dependent on course instructors to seek such help)</a:t>
              </a:r>
              <a:endParaRPr sz="2000" b="0" i="0" u="none" strike="noStrike" cap="non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56"/>
          <p:cNvSpPr txBox="1">
            <a:spLocks noGrp="1"/>
          </p:cNvSpPr>
          <p:nvPr>
            <p:ph type="title"/>
          </p:nvPr>
        </p:nvSpPr>
        <p:spPr>
          <a:xfrm>
            <a:off x="586501" y="1799236"/>
            <a:ext cx="5126322" cy="1354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sz="2800"/>
              <a:t>For more guidance, contact </a:t>
            </a:r>
            <a:br>
              <a:rPr lang="en" sz="2800"/>
            </a:br>
            <a:r>
              <a:rPr lang="en" sz="2800"/>
              <a:t>Nancy Barr, PhD, NREMT</a:t>
            </a:r>
            <a:br>
              <a:rPr lang="en" sz="2800"/>
            </a:br>
            <a:r>
              <a:rPr lang="en" sz="2800"/>
              <a:t>106 Walker</a:t>
            </a:r>
            <a:br>
              <a:rPr lang="en" sz="2800"/>
            </a:br>
            <a:r>
              <a:rPr lang="en" sz="2800" u="sng">
                <a:solidFill>
                  <a:schemeClr val="hlink"/>
                </a:solidFill>
                <a:hlinkClick r:id="rId3"/>
              </a:rPr>
              <a:t>nbbarr@mtu.edu</a:t>
            </a:r>
            <a:br>
              <a:rPr lang="en" sz="2800"/>
            </a:b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g34a600996b7_0_95"/>
          <p:cNvGrpSpPr/>
          <p:nvPr/>
        </p:nvGrpSpPr>
        <p:grpSpPr>
          <a:xfrm>
            <a:off x="282750" y="352408"/>
            <a:ext cx="8423700" cy="4179300"/>
            <a:chOff x="0" y="11322"/>
            <a:chExt cx="8423700" cy="4179300"/>
          </a:xfrm>
        </p:grpSpPr>
        <p:sp>
          <p:nvSpPr>
            <p:cNvPr id="68" name="Google Shape;68;g34a600996b7_0_95"/>
            <p:cNvSpPr/>
            <p:nvPr/>
          </p:nvSpPr>
          <p:spPr>
            <a:xfrm>
              <a:off x="0" y="11322"/>
              <a:ext cx="8423700" cy="4179300"/>
            </a:xfrm>
            <a:prstGeom prst="roundRect">
              <a:avLst>
                <a:gd name="adj" fmla="val 16667"/>
              </a:avLst>
            </a:prstGeom>
            <a:solidFill>
              <a:schemeClr val="lt1"/>
            </a:solidFill>
            <a:ln w="25400" cap="flat" cmpd="sng">
              <a:solidFill>
                <a:srgbClr val="1D1D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g34a600996b7_0_95"/>
            <p:cNvSpPr txBox="1"/>
            <p:nvPr/>
          </p:nvSpPr>
          <p:spPr>
            <a:xfrm>
              <a:off x="204014" y="215336"/>
              <a:ext cx="8015700" cy="3771300"/>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 sz="1900" b="0" i="0" u="none" strike="noStrike" cap="none">
                  <a:solidFill>
                    <a:srgbClr val="7F6000"/>
                  </a:solidFill>
                  <a:latin typeface="Arial"/>
                  <a:ea typeface="Arial"/>
                  <a:cs typeface="Arial"/>
                  <a:sym typeface="Arial"/>
                </a:rPr>
                <a:t>“Folio thinking is a process of engaging in the collection, organization, reflection and connection that leads to a person’s ability to speak intelligently and concisely (i.e., tell stories) about one’s learning experiences, what they mean and their value, and how the experiences relate one to each other. </a:t>
              </a:r>
              <a:r>
                <a:rPr lang="en" sz="1900" b="1" i="0" u="none" strike="noStrike" cap="none">
                  <a:solidFill>
                    <a:srgbClr val="7F6000"/>
                  </a:solidFill>
                  <a:latin typeface="Arial"/>
                  <a:ea typeface="Arial"/>
                  <a:cs typeface="Arial"/>
                  <a:sym typeface="Arial"/>
                </a:rPr>
                <a:t>Folio thinking is a habit of mind. Practicing folio thinking pedagogy is to create an environment that helps students look back at their learning from a new perspective and show development over time, reflect about the personal meaning of the experience and integrate the experiences, look forward to future approaches to learning, and express the story of their learning to others.</a:t>
              </a:r>
              <a:r>
                <a:rPr lang="en" sz="1900" b="0" i="0" u="none" strike="noStrike" cap="none">
                  <a:solidFill>
                    <a:srgbClr val="7F6000"/>
                  </a:solidFill>
                  <a:latin typeface="Arial"/>
                  <a:ea typeface="Arial"/>
                  <a:cs typeface="Arial"/>
                  <a:sym typeface="Arial"/>
                </a:rPr>
                <a:t> We are story-telling beings, and telling our stories to varied audiences helps us discover a deeper, broader understanding of ourselves as learners.”</a:t>
              </a:r>
              <a:endParaRPr>
                <a:solidFill>
                  <a:srgbClr val="7F6000"/>
                </a:solidFill>
              </a:endParaRPr>
            </a:p>
            <a:p>
              <a:pPr marL="0" marR="0" lvl="0" indent="0" algn="r" rtl="0">
                <a:lnSpc>
                  <a:spcPct val="90000"/>
                </a:lnSpc>
                <a:spcBef>
                  <a:spcPts val="665"/>
                </a:spcBef>
                <a:spcAft>
                  <a:spcPts val="0"/>
                </a:spcAft>
                <a:buClr>
                  <a:srgbClr val="000000"/>
                </a:buClr>
                <a:buSzPts val="1900"/>
                <a:buFont typeface="Arial"/>
                <a:buNone/>
              </a:pPr>
              <a:r>
                <a:rPr lang="en" sz="1900" b="0" i="0" u="none" strike="noStrike" cap="none">
                  <a:solidFill>
                    <a:srgbClr val="7F6000"/>
                  </a:solidFill>
                  <a:latin typeface="Arial"/>
                  <a:ea typeface="Arial"/>
                  <a:cs typeface="Arial"/>
                  <a:sym typeface="Arial"/>
                </a:rPr>
                <a:t>- Vicki Suter</a:t>
              </a:r>
              <a:endParaRPr sz="1900" b="0" i="0" u="none" strike="noStrike" cap="none">
                <a:solidFill>
                  <a:srgbClr val="7F6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34a600996b7_0_243"/>
          <p:cNvSpPr txBox="1">
            <a:spLocks noGrp="1"/>
          </p:cNvSpPr>
          <p:nvPr>
            <p:ph type="title"/>
          </p:nvPr>
        </p:nvSpPr>
        <p:spPr>
          <a:xfrm>
            <a:off x="185899" y="174500"/>
            <a:ext cx="8520600" cy="52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i="0">
                <a:solidFill>
                  <a:srgbClr val="111111"/>
                </a:solidFill>
                <a:highlight>
                  <a:srgbClr val="FFFFFF"/>
                </a:highlight>
                <a:latin typeface="Arial"/>
                <a:ea typeface="Arial"/>
                <a:cs typeface="Arial"/>
                <a:sym typeface="Arial"/>
              </a:rPr>
              <a:t>Folio Thinking Pedagogy has several benefits</a:t>
            </a:r>
            <a:endParaRPr/>
          </a:p>
        </p:txBody>
      </p:sp>
      <p:grpSp>
        <p:nvGrpSpPr>
          <p:cNvPr id="75" name="Google Shape;75;g34a600996b7_0_243"/>
          <p:cNvGrpSpPr/>
          <p:nvPr/>
        </p:nvGrpSpPr>
        <p:grpSpPr>
          <a:xfrm>
            <a:off x="1696031" y="902650"/>
            <a:ext cx="5597060" cy="3465029"/>
            <a:chOff x="1413281" y="1697"/>
            <a:chExt cx="5597060" cy="3465029"/>
          </a:xfrm>
        </p:grpSpPr>
        <p:sp>
          <p:nvSpPr>
            <p:cNvPr id="76" name="Google Shape;76;g34a600996b7_0_243"/>
            <p:cNvSpPr/>
            <p:nvPr/>
          </p:nvSpPr>
          <p:spPr>
            <a:xfrm>
              <a:off x="1413281" y="1697"/>
              <a:ext cx="2665200" cy="1599300"/>
            </a:xfrm>
            <a:prstGeom prst="rect">
              <a:avLst/>
            </a:prstGeom>
            <a:solidFill>
              <a:schemeClr val="accent2"/>
            </a:soli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g34a600996b7_0_243"/>
            <p:cNvSpPr txBox="1"/>
            <p:nvPr/>
          </p:nvSpPr>
          <p:spPr>
            <a:xfrm>
              <a:off x="1413281" y="1697"/>
              <a:ext cx="2665200" cy="15993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 sz="1600" b="1" i="0" u="none" strike="noStrike" cap="none">
                  <a:solidFill>
                    <a:schemeClr val="lt1"/>
                  </a:solidFill>
                  <a:latin typeface="Arial"/>
                  <a:ea typeface="Arial"/>
                  <a:cs typeface="Arial"/>
                  <a:sym typeface="Arial"/>
                </a:rPr>
                <a:t>Reflection</a:t>
              </a:r>
              <a:r>
                <a:rPr lang="en" sz="1600" b="0" i="0" u="none" strike="noStrike" cap="none">
                  <a:solidFill>
                    <a:schemeClr val="lt1"/>
                  </a:solidFill>
                  <a:latin typeface="Arial"/>
                  <a:ea typeface="Arial"/>
                  <a:cs typeface="Arial"/>
                  <a:sym typeface="Arial"/>
                </a:rPr>
                <a:t>: Folio thinking encourages students to reflect on their learning experiences, growth, and achievements. It promotes metacognition and deeper understanding.</a:t>
              </a:r>
              <a:endParaRPr sz="1600" b="0" i="0" u="none" strike="noStrike" cap="none">
                <a:solidFill>
                  <a:schemeClr val="lt1"/>
                </a:solidFill>
                <a:latin typeface="Arial"/>
                <a:ea typeface="Arial"/>
                <a:cs typeface="Arial"/>
                <a:sym typeface="Arial"/>
              </a:endParaRPr>
            </a:p>
          </p:txBody>
        </p:sp>
        <p:sp>
          <p:nvSpPr>
            <p:cNvPr id="78" name="Google Shape;78;g34a600996b7_0_243"/>
            <p:cNvSpPr/>
            <p:nvPr/>
          </p:nvSpPr>
          <p:spPr>
            <a:xfrm>
              <a:off x="4345141" y="1697"/>
              <a:ext cx="2665200" cy="1599300"/>
            </a:xfrm>
            <a:prstGeom prst="rect">
              <a:avLst/>
            </a:prstGeom>
            <a:solidFill>
              <a:srgbClr val="464040"/>
            </a:soli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g34a600996b7_0_243"/>
            <p:cNvSpPr txBox="1"/>
            <p:nvPr/>
          </p:nvSpPr>
          <p:spPr>
            <a:xfrm>
              <a:off x="4345141" y="1697"/>
              <a:ext cx="2665200" cy="15993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 sz="1600" b="1" i="0" u="none" strike="noStrike" cap="none">
                  <a:solidFill>
                    <a:schemeClr val="lt1"/>
                  </a:solidFill>
                  <a:latin typeface="Arial"/>
                  <a:ea typeface="Arial"/>
                  <a:cs typeface="Arial"/>
                  <a:sym typeface="Arial"/>
                </a:rPr>
                <a:t>Authentic Assessment</a:t>
              </a:r>
              <a:r>
                <a:rPr lang="en" sz="1600" b="0" i="0" u="none" strike="noStrike" cap="none">
                  <a:solidFill>
                    <a:schemeClr val="lt1"/>
                  </a:solidFill>
                  <a:latin typeface="Arial"/>
                  <a:ea typeface="Arial"/>
                  <a:cs typeface="Arial"/>
                  <a:sym typeface="Arial"/>
                </a:rPr>
                <a:t>: ePortfolios allow students to showcase their work, skills, and progress in an authentic context. Faculty can assess student learning more holistically.</a:t>
              </a:r>
              <a:endParaRPr sz="1600" b="0" i="0" u="none" strike="noStrike" cap="none">
                <a:solidFill>
                  <a:schemeClr val="lt1"/>
                </a:solidFill>
                <a:latin typeface="Arial"/>
                <a:ea typeface="Arial"/>
                <a:cs typeface="Arial"/>
                <a:sym typeface="Arial"/>
              </a:endParaRPr>
            </a:p>
          </p:txBody>
        </p:sp>
        <p:sp>
          <p:nvSpPr>
            <p:cNvPr id="80" name="Google Shape;80;g34a600996b7_0_243"/>
            <p:cNvSpPr/>
            <p:nvPr/>
          </p:nvSpPr>
          <p:spPr>
            <a:xfrm>
              <a:off x="1413281" y="1867426"/>
              <a:ext cx="2665200" cy="1599300"/>
            </a:xfrm>
            <a:prstGeom prst="rect">
              <a:avLst/>
            </a:prstGeom>
            <a:solidFill>
              <a:srgbClr val="715B5B"/>
            </a:soli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g34a600996b7_0_243"/>
            <p:cNvSpPr txBox="1"/>
            <p:nvPr/>
          </p:nvSpPr>
          <p:spPr>
            <a:xfrm>
              <a:off x="1413281" y="1867426"/>
              <a:ext cx="2665200" cy="15993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 sz="1600" b="1" i="0" u="none" strike="noStrike" cap="none">
                  <a:solidFill>
                    <a:schemeClr val="lt1"/>
                  </a:solidFill>
                  <a:latin typeface="Arial"/>
                  <a:ea typeface="Arial"/>
                  <a:cs typeface="Arial"/>
                  <a:sym typeface="Arial"/>
                </a:rPr>
                <a:t>Ownership and Agency</a:t>
              </a:r>
              <a:r>
                <a:rPr lang="en" sz="1600" b="0" i="0" u="none" strike="noStrike" cap="none">
                  <a:solidFill>
                    <a:schemeClr val="lt1"/>
                  </a:solidFill>
                  <a:latin typeface="Arial"/>
                  <a:ea typeface="Arial"/>
                  <a:cs typeface="Arial"/>
                  <a:sym typeface="Arial"/>
                </a:rPr>
                <a:t>: Students take ownership of their learning by curating and organizing their ePortfolios. They actively engage in the learning process.</a:t>
              </a:r>
              <a:endParaRPr sz="1600" b="0" i="0" u="none" strike="noStrike" cap="none">
                <a:solidFill>
                  <a:schemeClr val="lt1"/>
                </a:solidFill>
                <a:latin typeface="Arial"/>
                <a:ea typeface="Arial"/>
                <a:cs typeface="Arial"/>
                <a:sym typeface="Arial"/>
              </a:endParaRPr>
            </a:p>
          </p:txBody>
        </p:sp>
        <p:sp>
          <p:nvSpPr>
            <p:cNvPr id="82" name="Google Shape;82;g34a600996b7_0_243"/>
            <p:cNvSpPr/>
            <p:nvPr/>
          </p:nvSpPr>
          <p:spPr>
            <a:xfrm>
              <a:off x="4345141" y="1867426"/>
              <a:ext cx="2665200" cy="1599300"/>
            </a:xfrm>
            <a:prstGeom prst="rect">
              <a:avLst/>
            </a:prstGeom>
            <a:solidFill>
              <a:srgbClr val="9D7575"/>
            </a:soli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g34a600996b7_0_243"/>
            <p:cNvSpPr txBox="1"/>
            <p:nvPr/>
          </p:nvSpPr>
          <p:spPr>
            <a:xfrm>
              <a:off x="4345141" y="1867426"/>
              <a:ext cx="2665200" cy="15993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 sz="1600" b="1" i="0" u="none" strike="noStrike" cap="none">
                  <a:solidFill>
                    <a:schemeClr val="lt1"/>
                  </a:solidFill>
                  <a:latin typeface="Arial"/>
                  <a:ea typeface="Arial"/>
                  <a:cs typeface="Arial"/>
                  <a:sym typeface="Arial"/>
                </a:rPr>
                <a:t>Transferable Skills</a:t>
              </a:r>
              <a:r>
                <a:rPr lang="en" sz="1600" b="0" i="0" u="none" strike="noStrike" cap="none">
                  <a:solidFill>
                    <a:schemeClr val="lt1"/>
                  </a:solidFill>
                  <a:latin typeface="Arial"/>
                  <a:ea typeface="Arial"/>
                  <a:cs typeface="Arial"/>
                  <a:sym typeface="Arial"/>
                </a:rPr>
                <a:t>: ePortfolios help students develop transferable skills such as critical thinking, communication, and digital literacy.</a:t>
              </a:r>
              <a:endParaRPr sz="1600" b="0" i="0" u="none" strike="noStrike" cap="none">
                <a:solidFill>
                  <a:schemeClr val="lt1"/>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34a600996b7_0_133"/>
          <p:cNvSpPr/>
          <p:nvPr/>
        </p:nvSpPr>
        <p:spPr>
          <a:xfrm>
            <a:off x="409675" y="2627738"/>
            <a:ext cx="4083000" cy="1683900"/>
          </a:xfrm>
          <a:prstGeom prst="rect">
            <a:avLst/>
          </a:prstGeom>
          <a:solidFill>
            <a:srgbClr val="FFCE0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9" name="Google Shape;89;g34a600996b7_0_133"/>
          <p:cNvSpPr/>
          <p:nvPr/>
        </p:nvSpPr>
        <p:spPr>
          <a:xfrm>
            <a:off x="409625" y="2632650"/>
            <a:ext cx="4083000" cy="4314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0" name="Google Shape;90;g34a600996b7_0_133"/>
          <p:cNvPicPr preferRelativeResize="0"/>
          <p:nvPr/>
        </p:nvPicPr>
        <p:blipFill>
          <a:blip r:embed="rId3">
            <a:alphaModFix/>
          </a:blip>
          <a:stretch>
            <a:fillRect/>
          </a:stretch>
        </p:blipFill>
        <p:spPr>
          <a:xfrm>
            <a:off x="0" y="4683100"/>
            <a:ext cx="2162625" cy="460450"/>
          </a:xfrm>
          <a:prstGeom prst="rect">
            <a:avLst/>
          </a:prstGeom>
          <a:noFill/>
          <a:ln>
            <a:noFill/>
          </a:ln>
        </p:spPr>
      </p:pic>
      <p:sp>
        <p:nvSpPr>
          <p:cNvPr id="91" name="Google Shape;91;g34a600996b7_0_133"/>
          <p:cNvSpPr/>
          <p:nvPr/>
        </p:nvSpPr>
        <p:spPr>
          <a:xfrm>
            <a:off x="2162625" y="4683200"/>
            <a:ext cx="6981600" cy="460500"/>
          </a:xfrm>
          <a:prstGeom prst="rect">
            <a:avLst/>
          </a:prstGeom>
          <a:solidFill>
            <a:srgbClr val="FFCE0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2" name="Google Shape;92;g34a600996b7_0_133"/>
          <p:cNvPicPr preferRelativeResize="0"/>
          <p:nvPr/>
        </p:nvPicPr>
        <p:blipFill>
          <a:blip r:embed="rId4">
            <a:alphaModFix/>
          </a:blip>
          <a:stretch>
            <a:fillRect/>
          </a:stretch>
        </p:blipFill>
        <p:spPr>
          <a:xfrm>
            <a:off x="5988175" y="4843450"/>
            <a:ext cx="2961475" cy="167750"/>
          </a:xfrm>
          <a:prstGeom prst="rect">
            <a:avLst/>
          </a:prstGeom>
          <a:noFill/>
          <a:ln>
            <a:noFill/>
          </a:ln>
        </p:spPr>
      </p:pic>
      <p:sp>
        <p:nvSpPr>
          <p:cNvPr id="93" name="Google Shape;93;g34a600996b7_0_133"/>
          <p:cNvSpPr txBox="1"/>
          <p:nvPr/>
        </p:nvSpPr>
        <p:spPr>
          <a:xfrm>
            <a:off x="185900" y="174500"/>
            <a:ext cx="48789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Avenir"/>
                <a:ea typeface="Avenir"/>
                <a:cs typeface="Avenir"/>
                <a:sym typeface="Avenir"/>
              </a:rPr>
              <a:t>Essential Abilities: 21st Century Skills</a:t>
            </a:r>
            <a:endParaRPr sz="2200">
              <a:latin typeface="Avenir"/>
              <a:ea typeface="Avenir"/>
              <a:cs typeface="Avenir"/>
              <a:sym typeface="Avenir"/>
            </a:endParaRPr>
          </a:p>
        </p:txBody>
      </p:sp>
      <p:sp>
        <p:nvSpPr>
          <p:cNvPr id="94" name="Google Shape;94;g34a600996b7_0_133"/>
          <p:cNvSpPr/>
          <p:nvPr/>
        </p:nvSpPr>
        <p:spPr>
          <a:xfrm>
            <a:off x="409675" y="782675"/>
            <a:ext cx="4083000" cy="1683900"/>
          </a:xfrm>
          <a:prstGeom prst="rect">
            <a:avLst/>
          </a:prstGeom>
          <a:solidFill>
            <a:srgbClr val="FFCE0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5" name="Google Shape;95;g34a600996b7_0_133"/>
          <p:cNvSpPr/>
          <p:nvPr/>
        </p:nvSpPr>
        <p:spPr>
          <a:xfrm>
            <a:off x="4663925" y="782670"/>
            <a:ext cx="4083000" cy="1683900"/>
          </a:xfrm>
          <a:prstGeom prst="rect">
            <a:avLst/>
          </a:prstGeom>
          <a:solidFill>
            <a:srgbClr val="FFCE0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6" name="Google Shape;96;g34a600996b7_0_133"/>
          <p:cNvSpPr txBox="1"/>
          <p:nvPr/>
        </p:nvSpPr>
        <p:spPr>
          <a:xfrm>
            <a:off x="829437" y="1976271"/>
            <a:ext cx="914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chemeClr val="dk1"/>
                </a:solidFill>
                <a:latin typeface="Open Sans"/>
                <a:ea typeface="Open Sans"/>
                <a:cs typeface="Open Sans"/>
                <a:sym typeface="Open Sans"/>
              </a:rPr>
              <a:t>Question Assumptions</a:t>
            </a:r>
            <a:endParaRPr sz="900">
              <a:solidFill>
                <a:schemeClr val="dk1"/>
              </a:solidFill>
              <a:latin typeface="Open Sans"/>
              <a:ea typeface="Open Sans"/>
              <a:cs typeface="Open Sans"/>
              <a:sym typeface="Open Sans"/>
            </a:endParaRPr>
          </a:p>
        </p:txBody>
      </p:sp>
      <p:sp>
        <p:nvSpPr>
          <p:cNvPr id="97" name="Google Shape;97;g34a600996b7_0_133"/>
          <p:cNvSpPr txBox="1"/>
          <p:nvPr/>
        </p:nvSpPr>
        <p:spPr>
          <a:xfrm>
            <a:off x="2059101" y="1976271"/>
            <a:ext cx="825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chemeClr val="dk1"/>
                </a:solidFill>
                <a:latin typeface="Open Sans"/>
                <a:ea typeface="Open Sans"/>
                <a:cs typeface="Open Sans"/>
                <a:sym typeface="Open Sans"/>
              </a:rPr>
              <a:t>Evaluate Information</a:t>
            </a:r>
            <a:endParaRPr sz="900">
              <a:solidFill>
                <a:schemeClr val="dk1"/>
              </a:solidFill>
              <a:latin typeface="Open Sans"/>
              <a:ea typeface="Open Sans"/>
              <a:cs typeface="Open Sans"/>
              <a:sym typeface="Open Sans"/>
            </a:endParaRPr>
          </a:p>
        </p:txBody>
      </p:sp>
      <p:sp>
        <p:nvSpPr>
          <p:cNvPr id="98" name="Google Shape;98;g34a600996b7_0_133"/>
          <p:cNvSpPr txBox="1"/>
          <p:nvPr/>
        </p:nvSpPr>
        <p:spPr>
          <a:xfrm>
            <a:off x="3136464" y="1976271"/>
            <a:ext cx="10335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chemeClr val="dk1"/>
                </a:solidFill>
                <a:latin typeface="Open Sans"/>
                <a:ea typeface="Open Sans"/>
                <a:cs typeface="Open Sans"/>
                <a:sym typeface="Open Sans"/>
              </a:rPr>
              <a:t>Analyze Ethical Implications</a:t>
            </a:r>
            <a:endParaRPr sz="900">
              <a:solidFill>
                <a:schemeClr val="dk1"/>
              </a:solidFill>
              <a:latin typeface="Open Sans"/>
              <a:ea typeface="Open Sans"/>
              <a:cs typeface="Open Sans"/>
              <a:sym typeface="Open Sans"/>
            </a:endParaRPr>
          </a:p>
        </p:txBody>
      </p:sp>
      <p:sp>
        <p:nvSpPr>
          <p:cNvPr id="99" name="Google Shape;99;g34a600996b7_0_133"/>
          <p:cNvSpPr txBox="1"/>
          <p:nvPr/>
        </p:nvSpPr>
        <p:spPr>
          <a:xfrm>
            <a:off x="5053461" y="1957588"/>
            <a:ext cx="10311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chemeClr val="dk1"/>
                </a:solidFill>
                <a:latin typeface="Open Sans"/>
                <a:ea typeface="Open Sans"/>
                <a:cs typeface="Open Sans"/>
                <a:sym typeface="Open Sans"/>
              </a:rPr>
              <a:t>Communicate Quantitatively</a:t>
            </a:r>
            <a:endParaRPr sz="900">
              <a:solidFill>
                <a:schemeClr val="dk1"/>
              </a:solidFill>
              <a:latin typeface="Open Sans"/>
              <a:ea typeface="Open Sans"/>
              <a:cs typeface="Open Sans"/>
              <a:sym typeface="Open Sans"/>
            </a:endParaRPr>
          </a:p>
        </p:txBody>
      </p:sp>
      <p:sp>
        <p:nvSpPr>
          <p:cNvPr id="100" name="Google Shape;100;g34a600996b7_0_133"/>
          <p:cNvSpPr txBox="1"/>
          <p:nvPr/>
        </p:nvSpPr>
        <p:spPr>
          <a:xfrm>
            <a:off x="6216062" y="1957588"/>
            <a:ext cx="10311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chemeClr val="dk1"/>
                </a:solidFill>
                <a:latin typeface="Open Sans"/>
                <a:ea typeface="Open Sans"/>
                <a:cs typeface="Open Sans"/>
                <a:sym typeface="Open Sans"/>
              </a:rPr>
              <a:t>Communicate Contextually</a:t>
            </a:r>
            <a:endParaRPr sz="900">
              <a:solidFill>
                <a:schemeClr val="dk1"/>
              </a:solidFill>
              <a:latin typeface="Open Sans"/>
              <a:ea typeface="Open Sans"/>
              <a:cs typeface="Open Sans"/>
              <a:sym typeface="Open Sans"/>
            </a:endParaRPr>
          </a:p>
        </p:txBody>
      </p:sp>
      <p:sp>
        <p:nvSpPr>
          <p:cNvPr id="101" name="Google Shape;101;g34a600996b7_0_133"/>
          <p:cNvSpPr txBox="1"/>
          <p:nvPr/>
        </p:nvSpPr>
        <p:spPr>
          <a:xfrm>
            <a:off x="7378664" y="1957596"/>
            <a:ext cx="10335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chemeClr val="dk1"/>
                </a:solidFill>
                <a:latin typeface="Open Sans"/>
                <a:ea typeface="Open Sans"/>
                <a:cs typeface="Open Sans"/>
                <a:sym typeface="Open Sans"/>
              </a:rPr>
              <a:t>Foster Collaboration</a:t>
            </a:r>
            <a:endParaRPr sz="900">
              <a:solidFill>
                <a:schemeClr val="dk1"/>
              </a:solidFill>
              <a:latin typeface="Open Sans"/>
              <a:ea typeface="Open Sans"/>
              <a:cs typeface="Open Sans"/>
              <a:sym typeface="Open Sans"/>
            </a:endParaRPr>
          </a:p>
        </p:txBody>
      </p:sp>
      <p:sp>
        <p:nvSpPr>
          <p:cNvPr id="102" name="Google Shape;102;g34a600996b7_0_133"/>
          <p:cNvSpPr/>
          <p:nvPr/>
        </p:nvSpPr>
        <p:spPr>
          <a:xfrm>
            <a:off x="4663925" y="2627733"/>
            <a:ext cx="4083000" cy="1683900"/>
          </a:xfrm>
          <a:prstGeom prst="rect">
            <a:avLst/>
          </a:prstGeom>
          <a:solidFill>
            <a:srgbClr val="FFCE0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3" name="Google Shape;103;g34a600996b7_0_133"/>
          <p:cNvSpPr txBox="1"/>
          <p:nvPr/>
        </p:nvSpPr>
        <p:spPr>
          <a:xfrm>
            <a:off x="829437" y="3816458"/>
            <a:ext cx="9144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chemeClr val="dk1"/>
                </a:solidFill>
                <a:latin typeface="Open Sans"/>
                <a:ea typeface="Open Sans"/>
                <a:cs typeface="Open Sans"/>
                <a:sym typeface="Open Sans"/>
              </a:rPr>
              <a:t>Reflect</a:t>
            </a:r>
            <a:endParaRPr sz="900">
              <a:solidFill>
                <a:schemeClr val="dk1"/>
              </a:solidFill>
              <a:latin typeface="Open Sans"/>
              <a:ea typeface="Open Sans"/>
              <a:cs typeface="Open Sans"/>
              <a:sym typeface="Open Sans"/>
            </a:endParaRPr>
          </a:p>
        </p:txBody>
      </p:sp>
      <p:sp>
        <p:nvSpPr>
          <p:cNvPr id="104" name="Google Shape;104;g34a600996b7_0_133"/>
          <p:cNvSpPr txBox="1"/>
          <p:nvPr/>
        </p:nvSpPr>
        <p:spPr>
          <a:xfrm>
            <a:off x="2059101" y="3816458"/>
            <a:ext cx="825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chemeClr val="dk1"/>
                </a:solidFill>
                <a:latin typeface="Open Sans"/>
                <a:ea typeface="Open Sans"/>
                <a:cs typeface="Open Sans"/>
                <a:sym typeface="Open Sans"/>
              </a:rPr>
              <a:t>Welcome</a:t>
            </a:r>
            <a:endParaRPr sz="900">
              <a:solidFill>
                <a:schemeClr val="dk1"/>
              </a:solidFill>
              <a:latin typeface="Open Sans"/>
              <a:ea typeface="Open Sans"/>
              <a:cs typeface="Open Sans"/>
              <a:sym typeface="Open Sans"/>
            </a:endParaRPr>
          </a:p>
          <a:p>
            <a:pPr marL="0" lvl="0" indent="0" algn="ctr" rtl="0">
              <a:spcBef>
                <a:spcPts val="0"/>
              </a:spcBef>
              <a:spcAft>
                <a:spcPts val="0"/>
              </a:spcAft>
              <a:buNone/>
            </a:pPr>
            <a:r>
              <a:rPr lang="en" sz="900">
                <a:solidFill>
                  <a:schemeClr val="dk1"/>
                </a:solidFill>
                <a:latin typeface="Open Sans"/>
                <a:ea typeface="Open Sans"/>
                <a:cs typeface="Open Sans"/>
                <a:sym typeface="Open Sans"/>
              </a:rPr>
              <a:t>Challenge</a:t>
            </a:r>
            <a:endParaRPr sz="900">
              <a:solidFill>
                <a:schemeClr val="dk1"/>
              </a:solidFill>
              <a:latin typeface="Open Sans"/>
              <a:ea typeface="Open Sans"/>
              <a:cs typeface="Open Sans"/>
              <a:sym typeface="Open Sans"/>
            </a:endParaRPr>
          </a:p>
        </p:txBody>
      </p:sp>
      <p:sp>
        <p:nvSpPr>
          <p:cNvPr id="105" name="Google Shape;105;g34a600996b7_0_133"/>
          <p:cNvSpPr txBox="1"/>
          <p:nvPr/>
        </p:nvSpPr>
        <p:spPr>
          <a:xfrm>
            <a:off x="3136464" y="3816458"/>
            <a:ext cx="10335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chemeClr val="dk1"/>
                </a:solidFill>
                <a:latin typeface="Open Sans"/>
                <a:ea typeface="Open Sans"/>
                <a:cs typeface="Open Sans"/>
                <a:sym typeface="Open Sans"/>
              </a:rPr>
              <a:t>Explore Diverse</a:t>
            </a:r>
            <a:endParaRPr sz="900">
              <a:solidFill>
                <a:schemeClr val="dk1"/>
              </a:solidFill>
              <a:latin typeface="Open Sans"/>
              <a:ea typeface="Open Sans"/>
              <a:cs typeface="Open Sans"/>
              <a:sym typeface="Open Sans"/>
            </a:endParaRPr>
          </a:p>
          <a:p>
            <a:pPr marL="0" lvl="0" indent="0" algn="ctr" rtl="0">
              <a:spcBef>
                <a:spcPts val="0"/>
              </a:spcBef>
              <a:spcAft>
                <a:spcPts val="0"/>
              </a:spcAft>
              <a:buNone/>
            </a:pPr>
            <a:r>
              <a:rPr lang="en" sz="900">
                <a:solidFill>
                  <a:schemeClr val="dk1"/>
                </a:solidFill>
                <a:latin typeface="Open Sans"/>
                <a:ea typeface="Open Sans"/>
                <a:cs typeface="Open Sans"/>
                <a:sym typeface="Open Sans"/>
              </a:rPr>
              <a:t>Perspectives</a:t>
            </a:r>
            <a:endParaRPr sz="900">
              <a:solidFill>
                <a:schemeClr val="dk1"/>
              </a:solidFill>
              <a:latin typeface="Open Sans"/>
              <a:ea typeface="Open Sans"/>
              <a:cs typeface="Open Sans"/>
              <a:sym typeface="Open Sans"/>
            </a:endParaRPr>
          </a:p>
        </p:txBody>
      </p:sp>
      <p:sp>
        <p:nvSpPr>
          <p:cNvPr id="106" name="Google Shape;106;g34a600996b7_0_133"/>
          <p:cNvSpPr txBox="1"/>
          <p:nvPr/>
        </p:nvSpPr>
        <p:spPr>
          <a:xfrm>
            <a:off x="5053461" y="3797775"/>
            <a:ext cx="10311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chemeClr val="dk1"/>
                </a:solidFill>
                <a:latin typeface="Open Sans"/>
                <a:ea typeface="Open Sans"/>
                <a:cs typeface="Open Sans"/>
                <a:sym typeface="Open Sans"/>
              </a:rPr>
              <a:t>Engage in </a:t>
            </a:r>
            <a:endParaRPr sz="900">
              <a:solidFill>
                <a:schemeClr val="dk1"/>
              </a:solidFill>
              <a:latin typeface="Open Sans"/>
              <a:ea typeface="Open Sans"/>
              <a:cs typeface="Open Sans"/>
              <a:sym typeface="Open Sans"/>
            </a:endParaRPr>
          </a:p>
          <a:p>
            <a:pPr marL="0" lvl="0" indent="0" algn="ctr" rtl="0">
              <a:spcBef>
                <a:spcPts val="0"/>
              </a:spcBef>
              <a:spcAft>
                <a:spcPts val="0"/>
              </a:spcAft>
              <a:buNone/>
            </a:pPr>
            <a:r>
              <a:rPr lang="en" sz="900">
                <a:solidFill>
                  <a:schemeClr val="dk1"/>
                </a:solidFill>
                <a:latin typeface="Open Sans"/>
                <a:ea typeface="Open Sans"/>
                <a:cs typeface="Open Sans"/>
                <a:sym typeface="Open Sans"/>
              </a:rPr>
              <a:t>Civic Life</a:t>
            </a:r>
            <a:endParaRPr sz="900">
              <a:solidFill>
                <a:schemeClr val="dk1"/>
              </a:solidFill>
              <a:latin typeface="Open Sans"/>
              <a:ea typeface="Open Sans"/>
              <a:cs typeface="Open Sans"/>
              <a:sym typeface="Open Sans"/>
            </a:endParaRPr>
          </a:p>
        </p:txBody>
      </p:sp>
      <p:sp>
        <p:nvSpPr>
          <p:cNvPr id="107" name="Google Shape;107;g34a600996b7_0_133"/>
          <p:cNvSpPr txBox="1"/>
          <p:nvPr/>
        </p:nvSpPr>
        <p:spPr>
          <a:xfrm>
            <a:off x="6216062" y="3797775"/>
            <a:ext cx="10311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chemeClr val="dk1"/>
                </a:solidFill>
                <a:latin typeface="Open Sans"/>
                <a:ea typeface="Open Sans"/>
                <a:cs typeface="Open Sans"/>
                <a:sym typeface="Open Sans"/>
              </a:rPr>
              <a:t>Innovate</a:t>
            </a:r>
            <a:endParaRPr sz="900">
              <a:solidFill>
                <a:schemeClr val="dk1"/>
              </a:solidFill>
              <a:latin typeface="Open Sans"/>
              <a:ea typeface="Open Sans"/>
              <a:cs typeface="Open Sans"/>
              <a:sym typeface="Open Sans"/>
            </a:endParaRPr>
          </a:p>
          <a:p>
            <a:pPr marL="0" lvl="0" indent="0" algn="ctr" rtl="0">
              <a:spcBef>
                <a:spcPts val="0"/>
              </a:spcBef>
              <a:spcAft>
                <a:spcPts val="0"/>
              </a:spcAft>
              <a:buNone/>
            </a:pPr>
            <a:r>
              <a:rPr lang="en" sz="900">
                <a:solidFill>
                  <a:schemeClr val="dk1"/>
                </a:solidFill>
                <a:latin typeface="Open Sans"/>
                <a:ea typeface="Open Sans"/>
                <a:cs typeface="Open Sans"/>
                <a:sym typeface="Open Sans"/>
              </a:rPr>
              <a:t>Solutions</a:t>
            </a:r>
            <a:endParaRPr sz="900">
              <a:solidFill>
                <a:schemeClr val="dk1"/>
              </a:solidFill>
              <a:latin typeface="Open Sans"/>
              <a:ea typeface="Open Sans"/>
              <a:cs typeface="Open Sans"/>
              <a:sym typeface="Open Sans"/>
            </a:endParaRPr>
          </a:p>
        </p:txBody>
      </p:sp>
      <p:sp>
        <p:nvSpPr>
          <p:cNvPr id="108" name="Google Shape;108;g34a600996b7_0_133"/>
          <p:cNvSpPr txBox="1"/>
          <p:nvPr/>
        </p:nvSpPr>
        <p:spPr>
          <a:xfrm>
            <a:off x="7378664" y="3797783"/>
            <a:ext cx="103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chemeClr val="dk1"/>
                </a:solidFill>
                <a:latin typeface="Open Sans"/>
                <a:ea typeface="Open Sans"/>
                <a:cs typeface="Open Sans"/>
                <a:sym typeface="Open Sans"/>
              </a:rPr>
              <a:t>Create</a:t>
            </a:r>
            <a:endParaRPr sz="900">
              <a:solidFill>
                <a:schemeClr val="dk1"/>
              </a:solidFill>
              <a:latin typeface="Open Sans"/>
              <a:ea typeface="Open Sans"/>
              <a:cs typeface="Open Sans"/>
              <a:sym typeface="Open Sans"/>
            </a:endParaRPr>
          </a:p>
        </p:txBody>
      </p:sp>
      <p:sp>
        <p:nvSpPr>
          <p:cNvPr id="109" name="Google Shape;109;g34a600996b7_0_133"/>
          <p:cNvSpPr/>
          <p:nvPr/>
        </p:nvSpPr>
        <p:spPr>
          <a:xfrm>
            <a:off x="409625" y="782744"/>
            <a:ext cx="4083000" cy="4518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0" name="Google Shape;110;g34a600996b7_0_133"/>
          <p:cNvSpPr/>
          <p:nvPr/>
        </p:nvSpPr>
        <p:spPr>
          <a:xfrm>
            <a:off x="4669500" y="787256"/>
            <a:ext cx="4083000" cy="4518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1" name="Google Shape;111;g34a600996b7_0_133"/>
          <p:cNvSpPr txBox="1"/>
          <p:nvPr/>
        </p:nvSpPr>
        <p:spPr>
          <a:xfrm>
            <a:off x="4669500" y="808538"/>
            <a:ext cx="4083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lt1"/>
                </a:solidFill>
                <a:latin typeface="Avenir"/>
                <a:ea typeface="Avenir"/>
                <a:cs typeface="Avenir"/>
                <a:sym typeface="Avenir"/>
              </a:rPr>
              <a:t>COMMUNICATE</a:t>
            </a:r>
            <a:endParaRPr b="1">
              <a:solidFill>
                <a:schemeClr val="lt1"/>
              </a:solidFill>
              <a:latin typeface="Avenir"/>
              <a:ea typeface="Avenir"/>
              <a:cs typeface="Avenir"/>
              <a:sym typeface="Avenir"/>
            </a:endParaRPr>
          </a:p>
        </p:txBody>
      </p:sp>
      <p:sp>
        <p:nvSpPr>
          <p:cNvPr id="112" name="Google Shape;112;g34a600996b7_0_133"/>
          <p:cNvSpPr/>
          <p:nvPr/>
        </p:nvSpPr>
        <p:spPr>
          <a:xfrm>
            <a:off x="4663925" y="2619207"/>
            <a:ext cx="4083000" cy="4518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3" name="Google Shape;113;g34a600996b7_0_133"/>
          <p:cNvSpPr txBox="1"/>
          <p:nvPr/>
        </p:nvSpPr>
        <p:spPr>
          <a:xfrm>
            <a:off x="4663925" y="2642388"/>
            <a:ext cx="4083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lt1"/>
                </a:solidFill>
                <a:latin typeface="Avenir"/>
                <a:ea typeface="Avenir"/>
                <a:cs typeface="Avenir"/>
                <a:sym typeface="Avenir"/>
              </a:rPr>
              <a:t>CONTRIBUTE / TRANSFORM</a:t>
            </a:r>
            <a:endParaRPr b="1">
              <a:solidFill>
                <a:schemeClr val="lt1"/>
              </a:solidFill>
              <a:latin typeface="Avenir"/>
              <a:ea typeface="Avenir"/>
              <a:cs typeface="Avenir"/>
              <a:sym typeface="Avenir"/>
            </a:endParaRPr>
          </a:p>
        </p:txBody>
      </p:sp>
      <p:sp>
        <p:nvSpPr>
          <p:cNvPr id="114" name="Google Shape;114;g34a600996b7_0_133"/>
          <p:cNvSpPr txBox="1"/>
          <p:nvPr/>
        </p:nvSpPr>
        <p:spPr>
          <a:xfrm>
            <a:off x="409625" y="808538"/>
            <a:ext cx="4083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lt1"/>
                </a:solidFill>
                <a:latin typeface="Avenir"/>
                <a:ea typeface="Avenir"/>
                <a:cs typeface="Avenir"/>
                <a:sym typeface="Avenir"/>
              </a:rPr>
              <a:t>THINK CRITICALLY</a:t>
            </a:r>
            <a:endParaRPr b="1">
              <a:solidFill>
                <a:schemeClr val="lt1"/>
              </a:solidFill>
              <a:latin typeface="Avenir"/>
              <a:ea typeface="Avenir"/>
              <a:cs typeface="Avenir"/>
              <a:sym typeface="Avenir"/>
            </a:endParaRPr>
          </a:p>
        </p:txBody>
      </p:sp>
      <p:sp>
        <p:nvSpPr>
          <p:cNvPr id="115" name="Google Shape;115;g34a600996b7_0_133"/>
          <p:cNvSpPr txBox="1"/>
          <p:nvPr/>
        </p:nvSpPr>
        <p:spPr>
          <a:xfrm>
            <a:off x="409625" y="2642388"/>
            <a:ext cx="4083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lt1"/>
                </a:solidFill>
                <a:latin typeface="Avenir"/>
                <a:ea typeface="Avenir"/>
                <a:cs typeface="Avenir"/>
                <a:sym typeface="Avenir"/>
              </a:rPr>
              <a:t>ADAPT</a:t>
            </a:r>
            <a:endParaRPr b="1">
              <a:solidFill>
                <a:schemeClr val="lt1"/>
              </a:solidFill>
              <a:latin typeface="Avenir"/>
              <a:ea typeface="Avenir"/>
              <a:cs typeface="Avenir"/>
              <a:sym typeface="Avenir"/>
            </a:endParaRPr>
          </a:p>
        </p:txBody>
      </p:sp>
      <p:pic>
        <p:nvPicPr>
          <p:cNvPr id="116" name="Google Shape;116;g34a600996b7_0_133"/>
          <p:cNvPicPr preferRelativeResize="0"/>
          <p:nvPr/>
        </p:nvPicPr>
        <p:blipFill>
          <a:blip r:embed="rId5">
            <a:alphaModFix/>
          </a:blip>
          <a:stretch>
            <a:fillRect/>
          </a:stretch>
        </p:blipFill>
        <p:spPr>
          <a:xfrm>
            <a:off x="7564200" y="3118104"/>
            <a:ext cx="731520" cy="731520"/>
          </a:xfrm>
          <a:prstGeom prst="rect">
            <a:avLst/>
          </a:prstGeom>
          <a:noFill/>
          <a:ln>
            <a:noFill/>
          </a:ln>
        </p:spPr>
      </p:pic>
      <p:pic>
        <p:nvPicPr>
          <p:cNvPr id="117" name="Google Shape;117;g34a600996b7_0_133"/>
          <p:cNvPicPr preferRelativeResize="0"/>
          <p:nvPr/>
        </p:nvPicPr>
        <p:blipFill>
          <a:blip r:embed="rId6">
            <a:alphaModFix/>
          </a:blip>
          <a:stretch>
            <a:fillRect/>
          </a:stretch>
        </p:blipFill>
        <p:spPr>
          <a:xfrm>
            <a:off x="920871" y="3118104"/>
            <a:ext cx="731520" cy="731520"/>
          </a:xfrm>
          <a:prstGeom prst="rect">
            <a:avLst/>
          </a:prstGeom>
          <a:noFill/>
          <a:ln>
            <a:noFill/>
          </a:ln>
        </p:spPr>
      </p:pic>
      <p:pic>
        <p:nvPicPr>
          <p:cNvPr id="118" name="Google Shape;118;g34a600996b7_0_133"/>
          <p:cNvPicPr preferRelativeResize="0"/>
          <p:nvPr/>
        </p:nvPicPr>
        <p:blipFill>
          <a:blip r:embed="rId7">
            <a:alphaModFix/>
          </a:blip>
          <a:stretch>
            <a:fillRect/>
          </a:stretch>
        </p:blipFill>
        <p:spPr>
          <a:xfrm>
            <a:off x="5202009" y="1289304"/>
            <a:ext cx="731520" cy="731520"/>
          </a:xfrm>
          <a:prstGeom prst="rect">
            <a:avLst/>
          </a:prstGeom>
          <a:noFill/>
          <a:ln>
            <a:noFill/>
          </a:ln>
        </p:spPr>
      </p:pic>
      <p:pic>
        <p:nvPicPr>
          <p:cNvPr id="119" name="Google Shape;119;g34a600996b7_0_133"/>
          <p:cNvPicPr preferRelativeResize="0"/>
          <p:nvPr/>
        </p:nvPicPr>
        <p:blipFill>
          <a:blip r:embed="rId8">
            <a:alphaModFix/>
          </a:blip>
          <a:stretch>
            <a:fillRect/>
          </a:stretch>
        </p:blipFill>
        <p:spPr>
          <a:xfrm>
            <a:off x="6365850" y="1289304"/>
            <a:ext cx="731520" cy="731520"/>
          </a:xfrm>
          <a:prstGeom prst="rect">
            <a:avLst/>
          </a:prstGeom>
          <a:noFill/>
          <a:ln>
            <a:noFill/>
          </a:ln>
        </p:spPr>
      </p:pic>
      <p:pic>
        <p:nvPicPr>
          <p:cNvPr id="120" name="Google Shape;120;g34a600996b7_0_133"/>
          <p:cNvPicPr preferRelativeResize="0"/>
          <p:nvPr/>
        </p:nvPicPr>
        <p:blipFill>
          <a:blip r:embed="rId9">
            <a:alphaModFix/>
          </a:blip>
          <a:stretch>
            <a:fillRect/>
          </a:stretch>
        </p:blipFill>
        <p:spPr>
          <a:xfrm>
            <a:off x="6365850" y="3118104"/>
            <a:ext cx="731520" cy="731520"/>
          </a:xfrm>
          <a:prstGeom prst="rect">
            <a:avLst/>
          </a:prstGeom>
          <a:noFill/>
          <a:ln>
            <a:noFill/>
          </a:ln>
        </p:spPr>
      </p:pic>
      <p:pic>
        <p:nvPicPr>
          <p:cNvPr id="121" name="Google Shape;121;g34a600996b7_0_133"/>
          <p:cNvPicPr preferRelativeResize="0"/>
          <p:nvPr/>
        </p:nvPicPr>
        <p:blipFill>
          <a:blip r:embed="rId10">
            <a:alphaModFix/>
          </a:blip>
          <a:stretch>
            <a:fillRect/>
          </a:stretch>
        </p:blipFill>
        <p:spPr>
          <a:xfrm>
            <a:off x="3291397" y="3118104"/>
            <a:ext cx="731520" cy="731520"/>
          </a:xfrm>
          <a:prstGeom prst="rect">
            <a:avLst/>
          </a:prstGeom>
          <a:noFill/>
          <a:ln>
            <a:noFill/>
          </a:ln>
        </p:spPr>
      </p:pic>
      <p:pic>
        <p:nvPicPr>
          <p:cNvPr id="122" name="Google Shape;122;g34a600996b7_0_133"/>
          <p:cNvPicPr preferRelativeResize="0"/>
          <p:nvPr/>
        </p:nvPicPr>
        <p:blipFill>
          <a:blip r:embed="rId11">
            <a:alphaModFix/>
          </a:blip>
          <a:stretch>
            <a:fillRect/>
          </a:stretch>
        </p:blipFill>
        <p:spPr>
          <a:xfrm>
            <a:off x="2106138" y="3118104"/>
            <a:ext cx="731520" cy="731520"/>
          </a:xfrm>
          <a:prstGeom prst="rect">
            <a:avLst/>
          </a:prstGeom>
          <a:noFill/>
          <a:ln>
            <a:noFill/>
          </a:ln>
        </p:spPr>
      </p:pic>
      <p:pic>
        <p:nvPicPr>
          <p:cNvPr id="123" name="Google Shape;123;g34a600996b7_0_133"/>
          <p:cNvPicPr preferRelativeResize="0"/>
          <p:nvPr/>
        </p:nvPicPr>
        <p:blipFill>
          <a:blip r:embed="rId12">
            <a:alphaModFix/>
          </a:blip>
          <a:stretch>
            <a:fillRect/>
          </a:stretch>
        </p:blipFill>
        <p:spPr>
          <a:xfrm>
            <a:off x="7529666" y="1289304"/>
            <a:ext cx="731520" cy="731520"/>
          </a:xfrm>
          <a:prstGeom prst="rect">
            <a:avLst/>
          </a:prstGeom>
          <a:noFill/>
          <a:ln>
            <a:noFill/>
          </a:ln>
        </p:spPr>
      </p:pic>
      <p:pic>
        <p:nvPicPr>
          <p:cNvPr id="124" name="Google Shape;124;g34a600996b7_0_133"/>
          <p:cNvPicPr preferRelativeResize="0"/>
          <p:nvPr/>
        </p:nvPicPr>
        <p:blipFill>
          <a:blip r:embed="rId13">
            <a:alphaModFix/>
          </a:blip>
          <a:stretch>
            <a:fillRect/>
          </a:stretch>
        </p:blipFill>
        <p:spPr>
          <a:xfrm>
            <a:off x="5203238" y="3118104"/>
            <a:ext cx="731520" cy="731520"/>
          </a:xfrm>
          <a:prstGeom prst="rect">
            <a:avLst/>
          </a:prstGeom>
          <a:noFill/>
          <a:ln>
            <a:noFill/>
          </a:ln>
        </p:spPr>
      </p:pic>
      <p:pic>
        <p:nvPicPr>
          <p:cNvPr id="125" name="Google Shape;125;g34a600996b7_0_133"/>
          <p:cNvPicPr preferRelativeResize="0"/>
          <p:nvPr/>
        </p:nvPicPr>
        <p:blipFill>
          <a:blip r:embed="rId14">
            <a:alphaModFix/>
          </a:blip>
          <a:stretch>
            <a:fillRect/>
          </a:stretch>
        </p:blipFill>
        <p:spPr>
          <a:xfrm>
            <a:off x="2106136" y="1289304"/>
            <a:ext cx="731520" cy="731520"/>
          </a:xfrm>
          <a:prstGeom prst="rect">
            <a:avLst/>
          </a:prstGeom>
          <a:noFill/>
          <a:ln>
            <a:noFill/>
          </a:ln>
        </p:spPr>
      </p:pic>
      <p:pic>
        <p:nvPicPr>
          <p:cNvPr id="126" name="Google Shape;126;g34a600996b7_0_133"/>
          <p:cNvPicPr preferRelativeResize="0"/>
          <p:nvPr/>
        </p:nvPicPr>
        <p:blipFill>
          <a:blip r:embed="rId15">
            <a:alphaModFix/>
          </a:blip>
          <a:stretch>
            <a:fillRect/>
          </a:stretch>
        </p:blipFill>
        <p:spPr>
          <a:xfrm>
            <a:off x="3291421" y="1289304"/>
            <a:ext cx="731520" cy="731520"/>
          </a:xfrm>
          <a:prstGeom prst="rect">
            <a:avLst/>
          </a:prstGeom>
          <a:noFill/>
          <a:ln>
            <a:noFill/>
          </a:ln>
        </p:spPr>
      </p:pic>
      <p:pic>
        <p:nvPicPr>
          <p:cNvPr id="127" name="Google Shape;127;g34a600996b7_0_133"/>
          <p:cNvPicPr preferRelativeResize="0"/>
          <p:nvPr/>
        </p:nvPicPr>
        <p:blipFill>
          <a:blip r:embed="rId16">
            <a:alphaModFix/>
          </a:blip>
          <a:stretch>
            <a:fillRect/>
          </a:stretch>
        </p:blipFill>
        <p:spPr>
          <a:xfrm>
            <a:off x="920863" y="1289304"/>
            <a:ext cx="731520" cy="7315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34ac4d38f9d_0_113"/>
          <p:cNvSpPr txBox="1">
            <a:spLocks noGrp="1"/>
          </p:cNvSpPr>
          <p:nvPr>
            <p:ph type="title"/>
          </p:nvPr>
        </p:nvSpPr>
        <p:spPr>
          <a:xfrm>
            <a:off x="185900" y="174500"/>
            <a:ext cx="8520600" cy="112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Husky Folio is the vehicle through which students demonstrate integrative learning and metacognitive learning</a:t>
            </a:r>
            <a:endParaRPr/>
          </a:p>
        </p:txBody>
      </p:sp>
      <p:sp>
        <p:nvSpPr>
          <p:cNvPr id="133" name="Google Shape;133;g34ac4d38f9d_0_113"/>
          <p:cNvSpPr txBox="1">
            <a:spLocks noGrp="1"/>
          </p:cNvSpPr>
          <p:nvPr>
            <p:ph type="body" idx="1"/>
          </p:nvPr>
        </p:nvSpPr>
        <p:spPr>
          <a:xfrm>
            <a:off x="293000" y="1303500"/>
            <a:ext cx="8306400" cy="32418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1200"/>
              </a:spcBef>
              <a:spcAft>
                <a:spcPts val="0"/>
              </a:spcAft>
              <a:buClr>
                <a:schemeClr val="dk1"/>
              </a:buClr>
              <a:buSzPts val="2000"/>
              <a:buChar char="●"/>
            </a:pPr>
            <a:r>
              <a:rPr lang="en" sz="2000" b="1">
                <a:solidFill>
                  <a:schemeClr val="dk1"/>
                </a:solidFill>
              </a:rPr>
              <a:t>Integrative learning</a:t>
            </a:r>
            <a:r>
              <a:rPr lang="en" sz="2000">
                <a:solidFill>
                  <a:schemeClr val="dk1"/>
                </a:solidFill>
              </a:rPr>
              <a:t> is the process of connecting knowledge and experiences across disciplines, perspectives, and contexts to create a more comprehensive and applicable understanding.</a:t>
            </a:r>
            <a:endParaRPr sz="2000">
              <a:solidFill>
                <a:schemeClr val="dk1"/>
              </a:solidFill>
            </a:endParaRPr>
          </a:p>
          <a:p>
            <a:pPr marL="457200" lvl="0" indent="-355600" algn="l" rtl="0">
              <a:spcBef>
                <a:spcPts val="1000"/>
              </a:spcBef>
              <a:spcAft>
                <a:spcPts val="0"/>
              </a:spcAft>
              <a:buClr>
                <a:schemeClr val="dk1"/>
              </a:buClr>
              <a:buSzPts val="2000"/>
              <a:buChar char="●"/>
            </a:pPr>
            <a:r>
              <a:rPr lang="en" sz="2000" b="1">
                <a:solidFill>
                  <a:schemeClr val="dk1"/>
                </a:solidFill>
              </a:rPr>
              <a:t>Metacognitive learning</a:t>
            </a:r>
            <a:r>
              <a:rPr lang="en" sz="2000">
                <a:solidFill>
                  <a:schemeClr val="dk1"/>
                </a:solidFill>
              </a:rPr>
              <a:t> is the process of thinking about one's own thinking. It involves awareness, understanding, and control of one's cognitive processes.</a:t>
            </a:r>
            <a:endParaRPr sz="20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34a600996b7_0_303"/>
          <p:cNvSpPr txBox="1">
            <a:spLocks noGrp="1"/>
          </p:cNvSpPr>
          <p:nvPr>
            <p:ph type="title"/>
          </p:nvPr>
        </p:nvSpPr>
        <p:spPr>
          <a:xfrm>
            <a:off x="185899" y="174500"/>
            <a:ext cx="8520600" cy="52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PebblePad is the tool, or platform, students will use</a:t>
            </a:r>
            <a:endParaRPr/>
          </a:p>
        </p:txBody>
      </p:sp>
      <p:pic>
        <p:nvPicPr>
          <p:cNvPr id="139" name="Google Shape;139;g34a600996b7_0_303"/>
          <p:cNvPicPr preferRelativeResize="0"/>
          <p:nvPr/>
        </p:nvPicPr>
        <p:blipFill rotWithShape="1">
          <a:blip r:embed="rId3">
            <a:alphaModFix/>
          </a:blip>
          <a:srcRect t="9066" r="19878" b="41949"/>
          <a:stretch/>
        </p:blipFill>
        <p:spPr>
          <a:xfrm>
            <a:off x="435175" y="944025"/>
            <a:ext cx="8273649" cy="26710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34a600996b7_0_858"/>
          <p:cNvSpPr txBox="1">
            <a:spLocks noGrp="1"/>
          </p:cNvSpPr>
          <p:nvPr>
            <p:ph type="title"/>
          </p:nvPr>
        </p:nvSpPr>
        <p:spPr>
          <a:xfrm>
            <a:off x="185899" y="174500"/>
            <a:ext cx="8520600" cy="52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access PebblePad through any Canvas course</a:t>
            </a:r>
            <a:endParaRPr/>
          </a:p>
        </p:txBody>
      </p:sp>
      <p:pic>
        <p:nvPicPr>
          <p:cNvPr id="145" name="Google Shape;145;g34a600996b7_0_858"/>
          <p:cNvPicPr preferRelativeResize="0"/>
          <p:nvPr/>
        </p:nvPicPr>
        <p:blipFill rotWithShape="1">
          <a:blip r:embed="rId3">
            <a:alphaModFix/>
          </a:blip>
          <a:srcRect t="8898" r="52907" b="37909"/>
          <a:stretch/>
        </p:blipFill>
        <p:spPr>
          <a:xfrm>
            <a:off x="1474050" y="755200"/>
            <a:ext cx="6195901" cy="3793275"/>
          </a:xfrm>
          <a:prstGeom prst="rect">
            <a:avLst/>
          </a:prstGeom>
          <a:noFill/>
          <a:ln>
            <a:noFill/>
          </a:ln>
        </p:spPr>
      </p:pic>
      <p:sp>
        <p:nvSpPr>
          <p:cNvPr id="146" name="Google Shape;146;g34a600996b7_0_858"/>
          <p:cNvSpPr/>
          <p:nvPr/>
        </p:nvSpPr>
        <p:spPr>
          <a:xfrm>
            <a:off x="1624875" y="3387025"/>
            <a:ext cx="1641900" cy="4578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34a600996b7_0_0"/>
          <p:cNvSpPr txBox="1">
            <a:spLocks noGrp="1"/>
          </p:cNvSpPr>
          <p:nvPr>
            <p:ph type="title"/>
          </p:nvPr>
        </p:nvSpPr>
        <p:spPr>
          <a:xfrm>
            <a:off x="185899" y="174500"/>
            <a:ext cx="8520600" cy="52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Two ways to use Husky Folio powered by PebblePad</a:t>
            </a:r>
            <a:endParaRPr/>
          </a:p>
        </p:txBody>
      </p:sp>
      <p:graphicFrame>
        <p:nvGraphicFramePr>
          <p:cNvPr id="152" name="Google Shape;152;g34a600996b7_0_0"/>
          <p:cNvGraphicFramePr/>
          <p:nvPr/>
        </p:nvGraphicFramePr>
        <p:xfrm>
          <a:off x="826700" y="1050750"/>
          <a:ext cx="3000000" cy="3000000"/>
        </p:xfrm>
        <a:graphic>
          <a:graphicData uri="http://schemas.openxmlformats.org/drawingml/2006/table">
            <a:tbl>
              <a:tblPr>
                <a:noFill/>
                <a:tableStyleId>{6EBEBE02-1C67-44D0-B52E-B68AE15D5FA9}</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431425">
                <a:tc>
                  <a:txBody>
                    <a:bodyPr/>
                    <a:lstStyle/>
                    <a:p>
                      <a:pPr marL="0" lvl="0" indent="0" algn="ctr" rtl="0">
                        <a:spcBef>
                          <a:spcPts val="0"/>
                        </a:spcBef>
                        <a:spcAft>
                          <a:spcPts val="0"/>
                        </a:spcAft>
                        <a:buNone/>
                      </a:pPr>
                      <a:r>
                        <a:rPr lang="en" b="1"/>
                        <a:t>Option 1: Faculty stay in Canvas</a:t>
                      </a:r>
                      <a:endParaRPr b="1"/>
                    </a:p>
                  </a:txBody>
                  <a:tcPr marL="91425" marR="91425" marT="91425" marB="91425">
                    <a:solidFill>
                      <a:srgbClr val="FFCD00"/>
                    </a:solidFill>
                  </a:tcPr>
                </a:tc>
                <a:tc>
                  <a:txBody>
                    <a:bodyPr/>
                    <a:lstStyle/>
                    <a:p>
                      <a:pPr marL="0" lvl="0" indent="0" algn="ctr" rtl="0">
                        <a:spcBef>
                          <a:spcPts val="0"/>
                        </a:spcBef>
                        <a:spcAft>
                          <a:spcPts val="0"/>
                        </a:spcAft>
                        <a:buNone/>
                      </a:pPr>
                      <a:r>
                        <a:rPr lang="en" b="1"/>
                        <a:t>Option 2: Faculty create in PebblePad</a:t>
                      </a:r>
                      <a:endParaRPr b="1"/>
                    </a:p>
                  </a:txBody>
                  <a:tcPr marL="91425" marR="91425" marT="91425" marB="91425">
                    <a:solidFill>
                      <a:srgbClr val="FFCD00"/>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Create assignment in Canvas</a:t>
                      </a:r>
                      <a:endParaRPr/>
                    </a:p>
                  </a:txBody>
                  <a:tcPr marL="91425" marR="91425" marT="91425" marB="91425"/>
                </a:tc>
                <a:tc>
                  <a:txBody>
                    <a:bodyPr/>
                    <a:lstStyle/>
                    <a:p>
                      <a:pPr marL="0" lvl="0" indent="0" algn="l" rtl="0">
                        <a:spcBef>
                          <a:spcPts val="0"/>
                        </a:spcBef>
                        <a:spcAft>
                          <a:spcPts val="0"/>
                        </a:spcAft>
                        <a:buNone/>
                      </a:pPr>
                      <a:r>
                        <a:rPr lang="en"/>
                        <a:t>Faculty take the </a:t>
                      </a:r>
                      <a:r>
                        <a:rPr lang="en" u="sng">
                          <a:solidFill>
                            <a:schemeClr val="hlink"/>
                          </a:solidFill>
                          <a:hlinkClick r:id="rId3"/>
                        </a:rPr>
                        <a:t>PebblePad Basics</a:t>
                      </a:r>
                      <a:r>
                        <a:rPr lang="en"/>
                        <a:t> course</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Students create a page in PebblePad</a:t>
                      </a:r>
                      <a:endParaRPr/>
                    </a:p>
                  </a:txBody>
                  <a:tcPr marL="91425" marR="91425" marT="91425" marB="91425"/>
                </a:tc>
                <a:tc>
                  <a:txBody>
                    <a:bodyPr/>
                    <a:lstStyle/>
                    <a:p>
                      <a:pPr marL="0" lvl="0" indent="0" algn="l" rtl="0">
                        <a:spcBef>
                          <a:spcPts val="0"/>
                        </a:spcBef>
                        <a:spcAft>
                          <a:spcPts val="0"/>
                        </a:spcAft>
                        <a:buNone/>
                      </a:pPr>
                      <a:r>
                        <a:rPr lang="en"/>
                        <a:t>Faculty link their course to PebblePad</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Students share link to assignment </a:t>
                      </a:r>
                      <a:br>
                        <a:rPr lang="en"/>
                      </a:br>
                      <a:r>
                        <a:rPr lang="en"/>
                        <a:t>in Canvas</a:t>
                      </a:r>
                      <a:endParaRPr/>
                    </a:p>
                  </a:txBody>
                  <a:tcPr marL="91425" marR="91425" marT="91425" marB="91425"/>
                </a:tc>
                <a:tc>
                  <a:txBody>
                    <a:bodyPr/>
                    <a:lstStyle/>
                    <a:p>
                      <a:pPr marL="0" lvl="0" indent="0" algn="l" rtl="0">
                        <a:spcBef>
                          <a:spcPts val="0"/>
                        </a:spcBef>
                        <a:spcAft>
                          <a:spcPts val="0"/>
                        </a:spcAft>
                        <a:buNone/>
                      </a:pPr>
                      <a:r>
                        <a:rPr lang="en"/>
                        <a:t>Faculty create a template or workbook tailored to their course</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t>Benefit: Simple to use by faculty</a:t>
                      </a:r>
                      <a:endParaRPr/>
                    </a:p>
                  </a:txBody>
                  <a:tcPr marL="91425" marR="91425" marT="91425" marB="91425"/>
                </a:tc>
                <a:tc>
                  <a:txBody>
                    <a:bodyPr/>
                    <a:lstStyle/>
                    <a:p>
                      <a:pPr marL="0" lvl="0" indent="0" algn="l" rtl="0">
                        <a:spcBef>
                          <a:spcPts val="0"/>
                        </a:spcBef>
                        <a:spcAft>
                          <a:spcPts val="0"/>
                        </a:spcAft>
                        <a:buNone/>
                      </a:pPr>
                      <a:r>
                        <a:rPr lang="en"/>
                        <a:t>Students complete the work in PebblePad</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a:t>Benefit: More flexibility, simple to use bystudents</a:t>
                      </a:r>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33c70580d07_0_136"/>
          <p:cNvSpPr txBox="1">
            <a:spLocks noGrp="1"/>
          </p:cNvSpPr>
          <p:nvPr>
            <p:ph type="body" idx="1"/>
          </p:nvPr>
        </p:nvSpPr>
        <p:spPr>
          <a:xfrm>
            <a:off x="282750" y="247274"/>
            <a:ext cx="8423700" cy="412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1800"/>
              <a:t>We began the PebblePad journey in July with onboarding and move through several experiments, learned a lot, and are ready for the full launch</a:t>
            </a:r>
            <a:endParaRPr sz="1800"/>
          </a:p>
        </p:txBody>
      </p:sp>
      <p:grpSp>
        <p:nvGrpSpPr>
          <p:cNvPr id="158" name="Google Shape;158;g33c70580d07_0_136"/>
          <p:cNvGrpSpPr/>
          <p:nvPr/>
        </p:nvGrpSpPr>
        <p:grpSpPr>
          <a:xfrm>
            <a:off x="564633" y="1852850"/>
            <a:ext cx="1915527" cy="1735150"/>
            <a:chOff x="3154233" y="1852850"/>
            <a:chExt cx="1915527" cy="1735150"/>
          </a:xfrm>
        </p:grpSpPr>
        <p:sp>
          <p:nvSpPr>
            <p:cNvPr id="159" name="Google Shape;159;g33c70580d07_0_136"/>
            <p:cNvSpPr/>
            <p:nvPr/>
          </p:nvSpPr>
          <p:spPr>
            <a:xfrm>
              <a:off x="3485717" y="3079475"/>
              <a:ext cx="1294800" cy="133500"/>
            </a:xfrm>
            <a:prstGeom prst="rect">
              <a:avLst/>
            </a:prstGeom>
            <a:solidFill>
              <a:srgbClr val="0E94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g33c70580d07_0_136"/>
            <p:cNvSpPr txBox="1"/>
            <p:nvPr/>
          </p:nvSpPr>
          <p:spPr>
            <a:xfrm>
              <a:off x="3154233" y="3216600"/>
              <a:ext cx="6927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 sz="1200" b="1" i="0" u="none" strike="noStrike" cap="none">
                  <a:solidFill>
                    <a:srgbClr val="000000"/>
                  </a:solidFill>
                  <a:latin typeface="Roboto"/>
                  <a:ea typeface="Roboto"/>
                  <a:cs typeface="Roboto"/>
                  <a:sym typeface="Roboto"/>
                </a:rPr>
                <a:t>March 2025</a:t>
              </a:r>
              <a:endParaRPr sz="1200" b="1" i="0" u="none" strike="noStrike" cap="none">
                <a:solidFill>
                  <a:srgbClr val="000000"/>
                </a:solidFill>
                <a:latin typeface="Roboto"/>
                <a:ea typeface="Roboto"/>
                <a:cs typeface="Roboto"/>
                <a:sym typeface="Roboto"/>
              </a:endParaRPr>
            </a:p>
          </p:txBody>
        </p:sp>
        <p:sp>
          <p:nvSpPr>
            <p:cNvPr id="161" name="Google Shape;161;g33c70580d07_0_136"/>
            <p:cNvSpPr txBox="1"/>
            <p:nvPr/>
          </p:nvSpPr>
          <p:spPr>
            <a:xfrm>
              <a:off x="3386760" y="1852850"/>
              <a:ext cx="1683000" cy="94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Roboto"/>
                  <a:ea typeface="Roboto"/>
                  <a:cs typeface="Roboto"/>
                  <a:sym typeface="Roboto"/>
                </a:rPr>
                <a:t>Undergraduate Research Symposium</a:t>
              </a:r>
              <a:endParaRPr sz="8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1600"/>
                </a:spcAft>
                <a:buClr>
                  <a:srgbClr val="000000"/>
                </a:buClr>
                <a:buSzPts val="800"/>
                <a:buFont typeface="Arial"/>
                <a:buNone/>
              </a:pPr>
              <a:r>
                <a:rPr lang="en" sz="800" b="0" i="0" u="none" strike="noStrike" cap="none">
                  <a:solidFill>
                    <a:srgbClr val="000000"/>
                  </a:solidFill>
                  <a:latin typeface="Roboto"/>
                  <a:ea typeface="Roboto"/>
                  <a:cs typeface="Roboto"/>
                  <a:sym typeface="Roboto"/>
                </a:rPr>
                <a:t>Students developed portfolios as a thinking tool before creating their posters</a:t>
              </a:r>
              <a:endParaRPr sz="800" b="1" i="0" u="none" strike="noStrike" cap="none">
                <a:solidFill>
                  <a:srgbClr val="000000"/>
                </a:solidFill>
                <a:latin typeface="Roboto"/>
                <a:ea typeface="Roboto"/>
                <a:cs typeface="Roboto"/>
                <a:sym typeface="Roboto"/>
              </a:endParaRPr>
            </a:p>
          </p:txBody>
        </p:sp>
        <p:grpSp>
          <p:nvGrpSpPr>
            <p:cNvPr id="162" name="Google Shape;162;g33c70580d07_0_136"/>
            <p:cNvGrpSpPr/>
            <p:nvPr/>
          </p:nvGrpSpPr>
          <p:grpSpPr>
            <a:xfrm>
              <a:off x="3435870" y="2800065"/>
              <a:ext cx="92400" cy="411825"/>
              <a:chOff x="845575" y="2563700"/>
              <a:chExt cx="92400" cy="411825"/>
            </a:xfrm>
          </p:grpSpPr>
          <p:sp>
            <p:nvSpPr>
              <p:cNvPr id="163" name="Google Shape;163;g33c70580d07_0_136"/>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64" name="Google Shape;164;g33c70580d07_0_136"/>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grpSp>
      </p:grpSp>
      <p:grpSp>
        <p:nvGrpSpPr>
          <p:cNvPr id="165" name="Google Shape;165;g33c70580d07_0_136"/>
          <p:cNvGrpSpPr/>
          <p:nvPr/>
        </p:nvGrpSpPr>
        <p:grpSpPr>
          <a:xfrm>
            <a:off x="1828200" y="2702600"/>
            <a:ext cx="1928201" cy="1744202"/>
            <a:chOff x="1828200" y="2702600"/>
            <a:chExt cx="1928201" cy="1744202"/>
          </a:xfrm>
        </p:grpSpPr>
        <p:sp>
          <p:nvSpPr>
            <p:cNvPr id="166" name="Google Shape;166;g33c70580d07_0_136"/>
            <p:cNvSpPr/>
            <p:nvPr/>
          </p:nvSpPr>
          <p:spPr>
            <a:xfrm>
              <a:off x="2191011" y="3079475"/>
              <a:ext cx="1294800" cy="133500"/>
            </a:xfrm>
            <a:prstGeom prst="rect">
              <a:avLst/>
            </a:prstGeom>
            <a:solidFill>
              <a:srgbClr val="0856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g33c70580d07_0_136"/>
            <p:cNvSpPr txBox="1"/>
            <p:nvPr/>
          </p:nvSpPr>
          <p:spPr>
            <a:xfrm>
              <a:off x="1828200" y="2702600"/>
              <a:ext cx="11007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 sz="1200" b="1" i="0" u="none" strike="noStrike" cap="none">
                  <a:solidFill>
                    <a:srgbClr val="000000"/>
                  </a:solidFill>
                  <a:latin typeface="Roboto"/>
                  <a:ea typeface="Roboto"/>
                  <a:cs typeface="Roboto"/>
                  <a:sym typeface="Roboto"/>
                </a:rPr>
                <a:t>August 2025</a:t>
              </a:r>
              <a:endParaRPr sz="1200" b="1" i="0" u="none" strike="noStrike" cap="none">
                <a:solidFill>
                  <a:srgbClr val="000000"/>
                </a:solidFill>
                <a:latin typeface="Roboto"/>
                <a:ea typeface="Roboto"/>
                <a:cs typeface="Roboto"/>
                <a:sym typeface="Roboto"/>
              </a:endParaRPr>
            </a:p>
          </p:txBody>
        </p:sp>
        <p:sp>
          <p:nvSpPr>
            <p:cNvPr id="168" name="Google Shape;168;g33c70580d07_0_136"/>
            <p:cNvSpPr txBox="1"/>
            <p:nvPr/>
          </p:nvSpPr>
          <p:spPr>
            <a:xfrm>
              <a:off x="2073401" y="3503002"/>
              <a:ext cx="1683000" cy="94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Roboto"/>
                  <a:ea typeface="Roboto"/>
                  <a:cs typeface="Roboto"/>
                  <a:sym typeface="Roboto"/>
                </a:rPr>
                <a:t>Essential Ed launch</a:t>
              </a:r>
              <a:endParaRPr sz="8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1600"/>
                </a:spcAft>
                <a:buClr>
                  <a:srgbClr val="000000"/>
                </a:buClr>
                <a:buSzPts val="800"/>
                <a:buFont typeface="Arial"/>
                <a:buNone/>
              </a:pPr>
              <a:r>
                <a:rPr lang="en" sz="800" b="0" i="0" u="none" strike="noStrike" cap="none">
                  <a:solidFill>
                    <a:srgbClr val="000000"/>
                  </a:solidFill>
                  <a:latin typeface="Roboto"/>
                  <a:ea typeface="Roboto"/>
                  <a:cs typeface="Roboto"/>
                  <a:sym typeface="Roboto"/>
                </a:rPr>
                <a:t>First-year courses</a:t>
              </a:r>
              <a:endParaRPr sz="800" b="1" i="0" u="none" strike="noStrike" cap="none">
                <a:solidFill>
                  <a:srgbClr val="000000"/>
                </a:solidFill>
                <a:latin typeface="Roboto"/>
                <a:ea typeface="Roboto"/>
                <a:cs typeface="Roboto"/>
                <a:sym typeface="Roboto"/>
              </a:endParaRPr>
            </a:p>
          </p:txBody>
        </p:sp>
        <p:grpSp>
          <p:nvGrpSpPr>
            <p:cNvPr id="169" name="Google Shape;169;g33c70580d07_0_136"/>
            <p:cNvGrpSpPr/>
            <p:nvPr/>
          </p:nvGrpSpPr>
          <p:grpSpPr>
            <a:xfrm rot="10800000">
              <a:off x="2149293" y="3079467"/>
              <a:ext cx="92400" cy="411825"/>
              <a:chOff x="2072481" y="2563700"/>
              <a:chExt cx="92400" cy="411825"/>
            </a:xfrm>
          </p:grpSpPr>
          <p:cxnSp>
            <p:nvCxnSpPr>
              <p:cNvPr id="170" name="Google Shape;170;g33c70580d07_0_136"/>
              <p:cNvCxnSpPr/>
              <p:nvPr/>
            </p:nvCxnSpPr>
            <p:spPr>
              <a:xfrm>
                <a:off x="2118681"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71" name="Google Shape;171;g33c70580d07_0_136"/>
              <p:cNvSpPr/>
              <p:nvPr/>
            </p:nvSpPr>
            <p:spPr>
              <a:xfrm>
                <a:off x="2072481"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72" name="Google Shape;172;g33c70580d07_0_136"/>
          <p:cNvGrpSpPr/>
          <p:nvPr/>
        </p:nvGrpSpPr>
        <p:grpSpPr>
          <a:xfrm>
            <a:off x="3154233" y="1852850"/>
            <a:ext cx="1915527" cy="1735150"/>
            <a:chOff x="3154233" y="1852850"/>
            <a:chExt cx="1915527" cy="1735150"/>
          </a:xfrm>
        </p:grpSpPr>
        <p:sp>
          <p:nvSpPr>
            <p:cNvPr id="173" name="Google Shape;173;g33c70580d07_0_136"/>
            <p:cNvSpPr/>
            <p:nvPr/>
          </p:nvSpPr>
          <p:spPr>
            <a:xfrm>
              <a:off x="3485717" y="3079475"/>
              <a:ext cx="1294800" cy="133500"/>
            </a:xfrm>
            <a:prstGeom prst="rect">
              <a:avLst/>
            </a:prstGeom>
            <a:solidFill>
              <a:srgbClr val="0E94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g33c70580d07_0_136"/>
            <p:cNvSpPr txBox="1"/>
            <p:nvPr/>
          </p:nvSpPr>
          <p:spPr>
            <a:xfrm>
              <a:off x="3154233" y="3216600"/>
              <a:ext cx="6927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 sz="1200" b="1" i="0" u="none" strike="noStrike" cap="none">
                  <a:solidFill>
                    <a:srgbClr val="000000"/>
                  </a:solidFill>
                  <a:latin typeface="Roboto"/>
                  <a:ea typeface="Roboto"/>
                  <a:cs typeface="Roboto"/>
                  <a:sym typeface="Roboto"/>
                </a:rPr>
                <a:t>August 2025</a:t>
              </a:r>
              <a:endParaRPr sz="1200" b="1" i="0" u="none" strike="noStrike" cap="none">
                <a:solidFill>
                  <a:srgbClr val="000000"/>
                </a:solidFill>
                <a:latin typeface="Roboto"/>
                <a:ea typeface="Roboto"/>
                <a:cs typeface="Roboto"/>
                <a:sym typeface="Roboto"/>
              </a:endParaRPr>
            </a:p>
          </p:txBody>
        </p:sp>
        <p:sp>
          <p:nvSpPr>
            <p:cNvPr id="175" name="Google Shape;175;g33c70580d07_0_136"/>
            <p:cNvSpPr txBox="1"/>
            <p:nvPr/>
          </p:nvSpPr>
          <p:spPr>
            <a:xfrm>
              <a:off x="3386760" y="1852850"/>
              <a:ext cx="1683000" cy="94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Roboto"/>
                  <a:ea typeface="Roboto"/>
                  <a:cs typeface="Roboto"/>
                  <a:sym typeface="Roboto"/>
                </a:rPr>
                <a:t>ME Practice 1</a:t>
              </a:r>
              <a:endParaRPr sz="8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1600"/>
                </a:spcAft>
                <a:buClr>
                  <a:srgbClr val="000000"/>
                </a:buClr>
                <a:buSzPts val="800"/>
                <a:buFont typeface="Arial"/>
                <a:buNone/>
              </a:pPr>
              <a:r>
                <a:rPr lang="en" sz="800" b="0" i="0" u="none" strike="noStrike" cap="none">
                  <a:solidFill>
                    <a:srgbClr val="000000"/>
                  </a:solidFill>
                  <a:latin typeface="Roboto"/>
                  <a:ea typeface="Roboto"/>
                  <a:cs typeface="Roboto"/>
                  <a:sym typeface="Roboto"/>
                </a:rPr>
                <a:t>Transition from Canvas portfolios to PebblePad</a:t>
              </a:r>
              <a:endParaRPr sz="800" b="1" i="0" u="none" strike="noStrike" cap="none">
                <a:solidFill>
                  <a:srgbClr val="000000"/>
                </a:solidFill>
                <a:latin typeface="Roboto"/>
                <a:ea typeface="Roboto"/>
                <a:cs typeface="Roboto"/>
                <a:sym typeface="Roboto"/>
              </a:endParaRPr>
            </a:p>
          </p:txBody>
        </p:sp>
        <p:grpSp>
          <p:nvGrpSpPr>
            <p:cNvPr id="176" name="Google Shape;176;g33c70580d07_0_136"/>
            <p:cNvGrpSpPr/>
            <p:nvPr/>
          </p:nvGrpSpPr>
          <p:grpSpPr>
            <a:xfrm>
              <a:off x="3435870" y="2800065"/>
              <a:ext cx="92400" cy="411825"/>
              <a:chOff x="845575" y="2563700"/>
              <a:chExt cx="92400" cy="411825"/>
            </a:xfrm>
          </p:grpSpPr>
          <p:sp>
            <p:nvSpPr>
              <p:cNvPr id="177" name="Google Shape;177;g33c70580d07_0_136"/>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78" name="Google Shape;178;g33c70580d07_0_136"/>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grpSp>
      </p:grpSp>
      <p:grpSp>
        <p:nvGrpSpPr>
          <p:cNvPr id="179" name="Google Shape;179;g33c70580d07_0_136"/>
          <p:cNvGrpSpPr/>
          <p:nvPr/>
        </p:nvGrpSpPr>
        <p:grpSpPr>
          <a:xfrm>
            <a:off x="4413176" y="2702600"/>
            <a:ext cx="1935021" cy="1744202"/>
            <a:chOff x="4413176" y="2702600"/>
            <a:chExt cx="1935021" cy="1744202"/>
          </a:xfrm>
        </p:grpSpPr>
        <p:sp>
          <p:nvSpPr>
            <p:cNvPr id="180" name="Google Shape;180;g33c70580d07_0_136"/>
            <p:cNvSpPr/>
            <p:nvPr/>
          </p:nvSpPr>
          <p:spPr>
            <a:xfrm>
              <a:off x="4780421" y="3079475"/>
              <a:ext cx="1294800" cy="133500"/>
            </a:xfrm>
            <a:prstGeom prst="rect">
              <a:avLst/>
            </a:prstGeom>
            <a:solidFill>
              <a:srgbClr val="0856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1" name="Google Shape;181;g33c70580d07_0_136"/>
            <p:cNvGrpSpPr/>
            <p:nvPr/>
          </p:nvGrpSpPr>
          <p:grpSpPr>
            <a:xfrm rot="10800000">
              <a:off x="4737413" y="3079467"/>
              <a:ext cx="92400" cy="411825"/>
              <a:chOff x="2070100" y="2563700"/>
              <a:chExt cx="92400" cy="411825"/>
            </a:xfrm>
          </p:grpSpPr>
          <p:cxnSp>
            <p:nvCxnSpPr>
              <p:cNvPr id="182" name="Google Shape;182;g33c70580d07_0_136"/>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83" name="Google Shape;183;g33c70580d07_0_136"/>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4" name="Google Shape;184;g33c70580d07_0_136"/>
            <p:cNvSpPr txBox="1"/>
            <p:nvPr/>
          </p:nvSpPr>
          <p:spPr>
            <a:xfrm>
              <a:off x="4413176" y="2702600"/>
              <a:ext cx="10986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 sz="1200" b="1" i="0" u="none" strike="noStrike" cap="none">
                  <a:solidFill>
                    <a:srgbClr val="000000"/>
                  </a:solidFill>
                  <a:latin typeface="Roboto"/>
                  <a:ea typeface="Roboto"/>
                  <a:cs typeface="Roboto"/>
                  <a:sym typeface="Roboto"/>
                </a:rPr>
                <a:t>August 2026</a:t>
              </a:r>
              <a:endParaRPr sz="1200" b="1" i="0" u="none" strike="noStrike" cap="none">
                <a:solidFill>
                  <a:srgbClr val="000000"/>
                </a:solidFill>
                <a:latin typeface="Roboto"/>
                <a:ea typeface="Roboto"/>
                <a:cs typeface="Roboto"/>
                <a:sym typeface="Roboto"/>
              </a:endParaRPr>
            </a:p>
          </p:txBody>
        </p:sp>
        <p:sp>
          <p:nvSpPr>
            <p:cNvPr id="185" name="Google Shape;185;g33c70580d07_0_136"/>
            <p:cNvSpPr txBox="1"/>
            <p:nvPr/>
          </p:nvSpPr>
          <p:spPr>
            <a:xfrm>
              <a:off x="4665197" y="3503002"/>
              <a:ext cx="1683000" cy="94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Roboto"/>
                  <a:ea typeface="Roboto"/>
                  <a:cs typeface="Roboto"/>
                  <a:sym typeface="Roboto"/>
                </a:rPr>
                <a:t>Essential Ed Continued Rollout</a:t>
              </a:r>
              <a:endParaRPr sz="8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1600"/>
                </a:spcAft>
                <a:buClr>
                  <a:srgbClr val="000000"/>
                </a:buClr>
                <a:buSzPts val="800"/>
                <a:buFont typeface="Arial"/>
                <a:buNone/>
              </a:pPr>
              <a:r>
                <a:rPr lang="en" sz="800" b="0" i="0" u="none" strike="noStrike" cap="none">
                  <a:solidFill>
                    <a:srgbClr val="000000"/>
                  </a:solidFill>
                  <a:latin typeface="Roboto"/>
                  <a:ea typeface="Roboto"/>
                  <a:cs typeface="Roboto"/>
                  <a:sym typeface="Roboto"/>
                </a:rPr>
                <a:t>First and second-year courses</a:t>
              </a:r>
              <a:endParaRPr sz="800" b="1" i="0" u="none" strike="noStrike" cap="none">
                <a:solidFill>
                  <a:srgbClr val="000000"/>
                </a:solidFill>
                <a:latin typeface="Roboto"/>
                <a:ea typeface="Roboto"/>
                <a:cs typeface="Roboto"/>
                <a:sym typeface="Roboto"/>
              </a:endParaRPr>
            </a:p>
          </p:txBody>
        </p:sp>
      </p:grpSp>
      <p:grpSp>
        <p:nvGrpSpPr>
          <p:cNvPr id="186" name="Google Shape;186;g33c70580d07_0_136"/>
          <p:cNvGrpSpPr/>
          <p:nvPr/>
        </p:nvGrpSpPr>
        <p:grpSpPr>
          <a:xfrm>
            <a:off x="5707748" y="1852850"/>
            <a:ext cx="1953782" cy="1735150"/>
            <a:chOff x="5707748" y="1852850"/>
            <a:chExt cx="1953782" cy="1735150"/>
          </a:xfrm>
        </p:grpSpPr>
        <p:sp>
          <p:nvSpPr>
            <p:cNvPr id="187" name="Google Shape;187;g33c70580d07_0_136"/>
            <p:cNvSpPr/>
            <p:nvPr/>
          </p:nvSpPr>
          <p:spPr>
            <a:xfrm>
              <a:off x="6075125" y="3079475"/>
              <a:ext cx="1294800" cy="133500"/>
            </a:xfrm>
            <a:prstGeom prst="rect">
              <a:avLst/>
            </a:prstGeom>
            <a:solidFill>
              <a:srgbClr val="0E94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8" name="Google Shape;188;g33c70580d07_0_136"/>
            <p:cNvGrpSpPr/>
            <p:nvPr/>
          </p:nvGrpSpPr>
          <p:grpSpPr>
            <a:xfrm>
              <a:off x="6031394" y="2800065"/>
              <a:ext cx="92400" cy="411825"/>
              <a:chOff x="845575" y="2563700"/>
              <a:chExt cx="92400" cy="411825"/>
            </a:xfrm>
          </p:grpSpPr>
          <p:cxnSp>
            <p:nvCxnSpPr>
              <p:cNvPr id="189" name="Google Shape;189;g33c70580d07_0_136"/>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90" name="Google Shape;190;g33c70580d07_0_136"/>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1" name="Google Shape;191;g33c70580d07_0_136"/>
            <p:cNvSpPr txBox="1"/>
            <p:nvPr/>
          </p:nvSpPr>
          <p:spPr>
            <a:xfrm>
              <a:off x="5707748" y="3216600"/>
              <a:ext cx="9249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 sz="1200" b="1" i="0" u="none" strike="noStrike" cap="none">
                  <a:solidFill>
                    <a:srgbClr val="000000"/>
                  </a:solidFill>
                  <a:latin typeface="Roboto"/>
                  <a:ea typeface="Roboto"/>
                  <a:cs typeface="Roboto"/>
                  <a:sym typeface="Roboto"/>
                </a:rPr>
                <a:t>AY 26-27</a:t>
              </a:r>
              <a:endParaRPr sz="1200" b="1" i="0" u="none" strike="noStrike" cap="none">
                <a:solidFill>
                  <a:srgbClr val="000000"/>
                </a:solidFill>
                <a:latin typeface="Roboto"/>
                <a:ea typeface="Roboto"/>
                <a:cs typeface="Roboto"/>
                <a:sym typeface="Roboto"/>
              </a:endParaRPr>
            </a:p>
          </p:txBody>
        </p:sp>
        <p:sp>
          <p:nvSpPr>
            <p:cNvPr id="192" name="Google Shape;192;g33c70580d07_0_136"/>
            <p:cNvSpPr txBox="1"/>
            <p:nvPr/>
          </p:nvSpPr>
          <p:spPr>
            <a:xfrm>
              <a:off x="5978530" y="1852850"/>
              <a:ext cx="1683000" cy="94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Roboto"/>
                  <a:ea typeface="Roboto"/>
                  <a:cs typeface="Roboto"/>
                  <a:sym typeface="Roboto"/>
                </a:rPr>
                <a:t>Essential Ed Experience courses</a:t>
              </a:r>
              <a:endParaRPr sz="8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1600"/>
                </a:spcAft>
                <a:buClr>
                  <a:srgbClr val="000000"/>
                </a:buClr>
                <a:buSzPts val="800"/>
                <a:buFont typeface="Arial"/>
                <a:buNone/>
              </a:pPr>
              <a:r>
                <a:rPr lang="en" sz="800" b="0" i="0" u="none" strike="noStrike" cap="none">
                  <a:solidFill>
                    <a:srgbClr val="000000"/>
                  </a:solidFill>
                  <a:latin typeface="Roboto"/>
                  <a:ea typeface="Roboto"/>
                  <a:cs typeface="Roboto"/>
                  <a:sym typeface="Roboto"/>
                </a:rPr>
                <a:t>Begin using PebblePad for integrated learning portfolios</a:t>
              </a:r>
              <a:endParaRPr sz="800" b="1" i="0" u="none" strike="noStrike" cap="none">
                <a:solidFill>
                  <a:srgbClr val="000000"/>
                </a:solidFill>
                <a:latin typeface="Roboto"/>
                <a:ea typeface="Roboto"/>
                <a:cs typeface="Roboto"/>
                <a:sym typeface="Roboto"/>
              </a:endParaRPr>
            </a:p>
          </p:txBody>
        </p:sp>
      </p:grpSp>
      <p:grpSp>
        <p:nvGrpSpPr>
          <p:cNvPr id="193" name="Google Shape;193;g33c70580d07_0_136"/>
          <p:cNvGrpSpPr/>
          <p:nvPr/>
        </p:nvGrpSpPr>
        <p:grpSpPr>
          <a:xfrm>
            <a:off x="7004001" y="2702600"/>
            <a:ext cx="2142436" cy="1744202"/>
            <a:chOff x="7004001" y="2702600"/>
            <a:chExt cx="2142436" cy="1744202"/>
          </a:xfrm>
        </p:grpSpPr>
        <p:sp>
          <p:nvSpPr>
            <p:cNvPr id="194" name="Google Shape;194;g33c70580d07_0_136"/>
            <p:cNvSpPr/>
            <p:nvPr/>
          </p:nvSpPr>
          <p:spPr>
            <a:xfrm>
              <a:off x="7369837" y="3079475"/>
              <a:ext cx="1776600" cy="133500"/>
            </a:xfrm>
            <a:prstGeom prst="rect">
              <a:avLst/>
            </a:prstGeom>
            <a:solidFill>
              <a:srgbClr val="0856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5" name="Google Shape;195;g33c70580d07_0_136"/>
            <p:cNvGrpSpPr/>
            <p:nvPr/>
          </p:nvGrpSpPr>
          <p:grpSpPr>
            <a:xfrm rot="10800000">
              <a:off x="7328221" y="3079467"/>
              <a:ext cx="92400" cy="411825"/>
              <a:chOff x="2070100" y="2563700"/>
              <a:chExt cx="92400" cy="411825"/>
            </a:xfrm>
          </p:grpSpPr>
          <p:cxnSp>
            <p:nvCxnSpPr>
              <p:cNvPr id="196" name="Google Shape;196;g33c70580d07_0_136"/>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97" name="Google Shape;197;g33c70580d07_0_136"/>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8" name="Google Shape;198;g33c70580d07_0_136"/>
            <p:cNvSpPr txBox="1"/>
            <p:nvPr/>
          </p:nvSpPr>
          <p:spPr>
            <a:xfrm>
              <a:off x="7004001" y="2702600"/>
              <a:ext cx="9969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 sz="1200" b="1" i="0" u="none" strike="noStrike" cap="none">
                  <a:solidFill>
                    <a:srgbClr val="000000"/>
                  </a:solidFill>
                  <a:latin typeface="Roboto"/>
                  <a:ea typeface="Roboto"/>
                  <a:cs typeface="Roboto"/>
                  <a:sym typeface="Roboto"/>
                </a:rPr>
                <a:t>AY 27-28</a:t>
              </a:r>
              <a:endParaRPr sz="1200" b="1" i="0" u="none" strike="noStrike" cap="none">
                <a:solidFill>
                  <a:srgbClr val="000000"/>
                </a:solidFill>
                <a:latin typeface="Roboto"/>
                <a:ea typeface="Roboto"/>
                <a:cs typeface="Roboto"/>
                <a:sym typeface="Roboto"/>
              </a:endParaRPr>
            </a:p>
          </p:txBody>
        </p:sp>
        <p:sp>
          <p:nvSpPr>
            <p:cNvPr id="199" name="Google Shape;199;g33c70580d07_0_136"/>
            <p:cNvSpPr txBox="1"/>
            <p:nvPr/>
          </p:nvSpPr>
          <p:spPr>
            <a:xfrm>
              <a:off x="7256967" y="3503002"/>
              <a:ext cx="1683000" cy="94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Roboto"/>
                  <a:ea typeface="Roboto"/>
                  <a:cs typeface="Roboto"/>
                  <a:sym typeface="Roboto"/>
                </a:rPr>
                <a:t>Full Campus Integration Possibilities</a:t>
              </a:r>
              <a:endParaRPr sz="8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1600"/>
                </a:spcAft>
                <a:buClr>
                  <a:srgbClr val="000000"/>
                </a:buClr>
                <a:buSzPts val="800"/>
                <a:buFont typeface="Arial"/>
                <a:buNone/>
              </a:pPr>
              <a:r>
                <a:rPr lang="en" sz="800" b="0" i="0" u="none" strike="noStrike" cap="none">
                  <a:solidFill>
                    <a:srgbClr val="000000"/>
                  </a:solidFill>
                  <a:latin typeface="Roboto"/>
                  <a:ea typeface="Roboto"/>
                  <a:cs typeface="Roboto"/>
                  <a:sym typeface="Roboto"/>
                </a:rPr>
                <a:t>Degree program assessment, clinical hours tracking, career services, design expo, etc.</a:t>
              </a:r>
              <a:endParaRPr sz="800" b="1" i="0" u="none" strike="noStrike" cap="none">
                <a:solidFill>
                  <a:srgbClr val="000000"/>
                </a:solidFill>
                <a:latin typeface="Roboto"/>
                <a:ea typeface="Roboto"/>
                <a:cs typeface="Roboto"/>
                <a:sym typeface="Roboto"/>
              </a:endParaRPr>
            </a:p>
          </p:txBody>
        </p:sp>
      </p:grpSp>
    </p:spTree>
  </p:cSld>
  <p:clrMapOvr>
    <a:masterClrMapping/>
  </p:clrMapOvr>
</p:sld>
</file>

<file path=ppt/theme/theme1.xml><?xml version="1.0" encoding="utf-8"?>
<a:theme xmlns:a="http://schemas.openxmlformats.org/drawingml/2006/main" name="Essential Education">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673</Words>
  <Application>Microsoft Office PowerPoint</Application>
  <PresentationFormat>On-screen Show (16:9)</PresentationFormat>
  <Paragraphs>88</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Open Sans</vt:lpstr>
      <vt:lpstr>Helvetica Neue</vt:lpstr>
      <vt:lpstr>Roboto</vt:lpstr>
      <vt:lpstr>Avenir</vt:lpstr>
      <vt:lpstr>Arial</vt:lpstr>
      <vt:lpstr>Essential Education</vt:lpstr>
      <vt:lpstr>Husky Folio Powered by PebblePad</vt:lpstr>
      <vt:lpstr>PowerPoint Presentation</vt:lpstr>
      <vt:lpstr>Folio Thinking Pedagogy has several benefits</vt:lpstr>
      <vt:lpstr>PowerPoint Presentation</vt:lpstr>
      <vt:lpstr>Husky Folio is the vehicle through which students demonstrate integrative learning and metacognitive learning</vt:lpstr>
      <vt:lpstr>PebblePad is the tool, or platform, students will use</vt:lpstr>
      <vt:lpstr>You access PebblePad through any Canvas course</vt:lpstr>
      <vt:lpstr>Two ways to use Husky Folio powered by PebblePad</vt:lpstr>
      <vt:lpstr>PowerPoint Presentation</vt:lpstr>
      <vt:lpstr>PebblePad users will have access to a multitude of training resources</vt:lpstr>
      <vt:lpstr>For more guidance, contact  Nancy Barr, PhD, NREMT 106 Walker nbbarr@mtu.edu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slericks</dc:creator>
  <cp:lastModifiedBy>atbuchan</cp:lastModifiedBy>
  <cp:revision>1</cp:revision>
  <dcterms:modified xsi:type="dcterms:W3CDTF">2025-04-10T19:05:35Z</dcterms:modified>
</cp:coreProperties>
</file>